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1"/>
  </p:notesMasterIdLst>
  <p:handoutMasterIdLst>
    <p:handoutMasterId r:id="rId62"/>
  </p:handoutMasterIdLst>
  <p:sldIdLst>
    <p:sldId id="916" r:id="rId2"/>
    <p:sldId id="1945" r:id="rId3"/>
    <p:sldId id="1750" r:id="rId4"/>
    <p:sldId id="1938" r:id="rId5"/>
    <p:sldId id="1661" r:id="rId6"/>
    <p:sldId id="1952" r:id="rId7"/>
    <p:sldId id="1544" r:id="rId8"/>
    <p:sldId id="1736" r:id="rId9"/>
    <p:sldId id="1934" r:id="rId10"/>
    <p:sldId id="1932" r:id="rId11"/>
    <p:sldId id="1954" r:id="rId12"/>
    <p:sldId id="1953" r:id="rId13"/>
    <p:sldId id="1811" r:id="rId14"/>
    <p:sldId id="1476" r:id="rId15"/>
    <p:sldId id="1756" r:id="rId16"/>
    <p:sldId id="1758" r:id="rId17"/>
    <p:sldId id="1930" r:id="rId18"/>
    <p:sldId id="1935" r:id="rId19"/>
    <p:sldId id="1931" r:id="rId20"/>
    <p:sldId id="619" r:id="rId21"/>
    <p:sldId id="1936" r:id="rId22"/>
    <p:sldId id="554" r:id="rId23"/>
    <p:sldId id="1941" r:id="rId24"/>
    <p:sldId id="1940" r:id="rId25"/>
    <p:sldId id="1942" r:id="rId26"/>
    <p:sldId id="1950" r:id="rId27"/>
    <p:sldId id="1947" r:id="rId28"/>
    <p:sldId id="1944" r:id="rId29"/>
    <p:sldId id="1939" r:id="rId30"/>
    <p:sldId id="1859" r:id="rId31"/>
    <p:sldId id="1860" r:id="rId32"/>
    <p:sldId id="1861" r:id="rId33"/>
    <p:sldId id="1862" r:id="rId34"/>
    <p:sldId id="1863" r:id="rId35"/>
    <p:sldId id="1766" r:id="rId36"/>
    <p:sldId id="1768" r:id="rId37"/>
    <p:sldId id="1864" r:id="rId38"/>
    <p:sldId id="1865" r:id="rId39"/>
    <p:sldId id="1866" r:id="rId40"/>
    <p:sldId id="1867" r:id="rId41"/>
    <p:sldId id="1868" r:id="rId42"/>
    <p:sldId id="1869" r:id="rId43"/>
    <p:sldId id="1870" r:id="rId44"/>
    <p:sldId id="1871" r:id="rId45"/>
    <p:sldId id="1872" r:id="rId46"/>
    <p:sldId id="1873" r:id="rId47"/>
    <p:sldId id="1534" r:id="rId48"/>
    <p:sldId id="1951" r:id="rId49"/>
    <p:sldId id="1949" r:id="rId50"/>
    <p:sldId id="1742" r:id="rId51"/>
    <p:sldId id="1558" r:id="rId52"/>
    <p:sldId id="1654" r:id="rId53"/>
    <p:sldId id="1700" r:id="rId54"/>
    <p:sldId id="1498" r:id="rId55"/>
    <p:sldId id="1609" r:id="rId56"/>
    <p:sldId id="1588" r:id="rId57"/>
    <p:sldId id="1648" r:id="rId58"/>
    <p:sldId id="1619" r:id="rId59"/>
    <p:sldId id="1651" r:id="rId60"/>
  </p:sldIdLst>
  <p:sldSz cx="12192000" cy="6858000"/>
  <p:notesSz cx="6805613" cy="9939338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B6BFF"/>
    <a:srgbClr val="FFFFFF"/>
    <a:srgbClr val="228531"/>
    <a:srgbClr val="EB6677"/>
    <a:srgbClr val="66CAEB"/>
    <a:srgbClr val="F711FC"/>
    <a:srgbClr val="253DCB"/>
    <a:srgbClr val="00FF00"/>
    <a:srgbClr val="D9E4F2"/>
    <a:srgbClr val="C0CE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56" autoAdjust="0"/>
    <p:restoredTop sz="88387" autoAdjust="0"/>
  </p:normalViewPr>
  <p:slideViewPr>
    <p:cSldViewPr>
      <p:cViewPr varScale="1">
        <p:scale>
          <a:sx n="74" d="100"/>
          <a:sy n="74" d="100"/>
        </p:scale>
        <p:origin x="1027" y="6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635"/>
    </p:cViewPr>
  </p:outlineViewPr>
  <p:notesTextViewPr>
    <p:cViewPr>
      <p:scale>
        <a:sx n="66" d="100"/>
        <a:sy n="66" d="100"/>
      </p:scale>
      <p:origin x="0" y="0"/>
    </p:cViewPr>
  </p:notesTextViewPr>
  <p:sorterViewPr>
    <p:cViewPr>
      <p:scale>
        <a:sx n="100" d="100"/>
        <a:sy n="100" d="100"/>
      </p:scale>
      <p:origin x="0" y="-10588"/>
    </p:cViewPr>
  </p:sorterViewPr>
  <p:notesViewPr>
    <p:cSldViewPr>
      <p:cViewPr varScale="1">
        <p:scale>
          <a:sx n="92" d="100"/>
          <a:sy n="92" d="100"/>
        </p:scale>
        <p:origin x="3062" y="3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4940" y="0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B4F9D816-C270-40CD-99B2-B10414EAE688}" type="datetimeFigureOut">
              <a:rPr lang="en-SG"/>
              <a:pPr>
                <a:defRPr/>
              </a:pPr>
              <a:t>15/8/2023</a:t>
            </a:fld>
            <a:endParaRPr lang="en-S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40646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S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4940" y="9440646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46FFB827-1F43-4ECD-AC55-9CBBEE4E5C18}" type="slidenum">
              <a:rPr lang="en-SG"/>
              <a:pPr>
                <a:defRPr/>
              </a:pPr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1273221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4940" y="0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7E65C7F5-93E1-4C11-ADF2-B7AEF20C1AE4}" type="datetimeFigureOut">
              <a:rPr lang="en-SG"/>
              <a:pPr>
                <a:defRPr/>
              </a:pPr>
              <a:t>15/8/2023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6125"/>
            <a:ext cx="6624637" cy="3727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550" tIns="45775" rIns="91550" bIns="45775" rtlCol="0" anchor="ctr"/>
          <a:lstStyle/>
          <a:p>
            <a:pPr lvl="0"/>
            <a:endParaRPr lang="en-SG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0562" y="4721186"/>
            <a:ext cx="5444490" cy="4472702"/>
          </a:xfrm>
          <a:prstGeom prst="rect">
            <a:avLst/>
          </a:prstGeom>
        </p:spPr>
        <p:txBody>
          <a:bodyPr vert="horz" lIns="91550" tIns="45775" rIns="91550" bIns="45775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SG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40646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4940" y="9440646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0518F3B7-3696-45BF-AF4C-73856AD7B843}" type="slidenum">
              <a:rPr lang="en-SG"/>
              <a:pPr>
                <a:defRPr/>
              </a:pPr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72201119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138.net/zhongyao/cai-141.html" TargetMode="External"/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25 minute talk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518F3B7-3696-45BF-AF4C-73856AD7B843}" type="slidenum">
              <a:rPr lang="en-SG" smtClean="0"/>
              <a:pPr>
                <a:defRPr/>
              </a:pPr>
              <a:t>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422560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518F3B7-3696-45BF-AF4C-73856AD7B843}" type="slidenum">
              <a:rPr lang="en-SG" smtClean="0"/>
              <a:pPr>
                <a:defRPr/>
              </a:pPr>
              <a:t>28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6903553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Dose:  (</a:t>
            </a:r>
            <a:r>
              <a:rPr lang="en-US" dirty="0" err="1"/>
              <a:t>Cosyns</a:t>
            </a:r>
            <a:r>
              <a:rPr lang="en-US" dirty="0"/>
              <a:t> 2003; </a:t>
            </a:r>
            <a:r>
              <a:rPr lang="en-US" dirty="0" err="1"/>
              <a:t>Nortier</a:t>
            </a:r>
            <a:r>
              <a:rPr lang="en-US" dirty="0"/>
              <a:t> et al. 2000)</a:t>
            </a:r>
          </a:p>
          <a:p>
            <a:r>
              <a:rPr lang="en-US" dirty="0"/>
              <a:t>Adducts: </a:t>
            </a:r>
            <a:r>
              <a:rPr lang="en-US" dirty="0" err="1"/>
              <a:t>Nortier</a:t>
            </a:r>
            <a:r>
              <a:rPr lang="en-US" dirty="0"/>
              <a:t> et al., 2000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518F3B7-3696-45BF-AF4C-73856AD7B843}" type="slidenum">
              <a:rPr lang="en-SG" smtClean="0"/>
              <a:pPr>
                <a:defRPr/>
              </a:pPr>
              <a:t>31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8138929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Total of 0.5 g over average of 13 months</a:t>
            </a:r>
          </a:p>
          <a:p>
            <a:r>
              <a:rPr lang="en-US" dirty="0"/>
              <a:t>AA adducts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518F3B7-3696-45BF-AF4C-73856AD7B843}" type="slidenum">
              <a:rPr lang="en-SG" smtClean="0"/>
              <a:pPr>
                <a:defRPr/>
              </a:pPr>
              <a:t>33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7841790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518F3B7-3696-45BF-AF4C-73856AD7B843}" type="slidenum">
              <a:rPr lang="en-SG" smtClean="0"/>
              <a:pPr>
                <a:defRPr/>
              </a:pPr>
              <a:t>37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7855710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518F3B7-3696-45BF-AF4C-73856AD7B843}" type="slidenum">
              <a:rPr lang="en-SG" smtClean="0"/>
              <a:pPr>
                <a:defRPr/>
              </a:pPr>
              <a:t>38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0352359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12EE6B-24A4-4815-953A-145B8D4D6759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5688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12EE6B-24A4-4815-953A-145B8D4D6759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0788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518F3B7-3696-45BF-AF4C-73856AD7B843}" type="slidenum">
              <a:rPr lang="en-SG" smtClean="0"/>
              <a:pPr>
                <a:defRPr/>
              </a:pPr>
              <a:t>41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66593456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518F3B7-3696-45BF-AF4C-73856AD7B843}" type="slidenum">
              <a:rPr lang="en-SG" smtClean="0"/>
              <a:pPr>
                <a:defRPr/>
              </a:pPr>
              <a:t>42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6363771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518F3B7-3696-45BF-AF4C-73856AD7B843}" type="slidenum">
              <a:rPr lang="en-SG" smtClean="0"/>
              <a:pPr>
                <a:defRPr/>
              </a:pPr>
              <a:t>45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1857258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518F3B7-3696-45BF-AF4C-73856AD7B843}" type="slidenum">
              <a:rPr lang="en-SG" smtClean="0"/>
              <a:pPr>
                <a:defRPr/>
              </a:pPr>
              <a:t>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8961273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DCB898-3C51-4C9E-A181-938671C4B213}" type="slidenum">
              <a:rPr lang="en-SG" smtClean="0"/>
              <a:pPr/>
              <a:t>50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01691644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DCB898-3C51-4C9E-A181-938671C4B213}" type="slidenum">
              <a:rPr lang="en-SG" smtClean="0"/>
              <a:pPr/>
              <a:t>51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62005865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D43CF5-7FB5-47B9-AB93-57DDA5A84ECF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10985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https://www.e138.net/zhongyao/cai-141.html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518F3B7-3696-45BF-AF4C-73856AD7B843}" type="slidenum">
              <a:rPr lang="en-SG" smtClean="0"/>
              <a:pPr>
                <a:defRPr/>
              </a:pPr>
              <a:t>57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89240865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 dirty="0"/>
              <a:t>Poon et al., 2013 and subsequent data (liver - hepatocellular carcinoma [HCC])</a:t>
            </a:r>
          </a:p>
          <a:p>
            <a:r>
              <a:rPr lang="en-US" sz="1600" dirty="0"/>
              <a:t>Zou et al., 2015, </a:t>
            </a:r>
            <a:r>
              <a:rPr lang="en-US" sz="1600" dirty="0" err="1"/>
              <a:t>Jusakul</a:t>
            </a:r>
            <a:r>
              <a:rPr lang="en-US" sz="1600" dirty="0"/>
              <a:t> et al., 2017 (bile duct carcinoma)</a:t>
            </a:r>
          </a:p>
          <a:p>
            <a:r>
              <a:rPr lang="en-US" sz="1600" dirty="0" err="1"/>
              <a:t>Scelo</a:t>
            </a:r>
            <a:r>
              <a:rPr lang="en-US" sz="1600" dirty="0"/>
              <a:t> et al., 2014, </a:t>
            </a:r>
            <a:r>
              <a:rPr lang="en-US" sz="1600" dirty="0" err="1"/>
              <a:t>Jelakovic</a:t>
            </a:r>
            <a:r>
              <a:rPr lang="en-US" sz="1600" dirty="0"/>
              <a:t> et al., 2014 (kidney/renal cell carcinoma)</a:t>
            </a:r>
          </a:p>
          <a:p>
            <a:r>
              <a:rPr lang="en-US" sz="1600" dirty="0"/>
              <a:t>Poon et al., 2013, Hoang et al., 2013, many others (upper tract urothelial carcinoma)</a:t>
            </a:r>
          </a:p>
          <a:p>
            <a:r>
              <a:rPr lang="en-US" sz="1600" dirty="0"/>
              <a:t>Poon et al., 2015, others (bladder urothelial carcinoma)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12EE6B-24A4-4815-953A-145B8D4D6759}" type="slidenum">
              <a:rPr lang="en-US" smtClean="0"/>
              <a:pPr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6727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518F3B7-3696-45BF-AF4C-73856AD7B843}" type="slidenum">
              <a:rPr lang="en-SG" smtClean="0"/>
              <a:pPr>
                <a:defRPr/>
              </a:pPr>
              <a:t>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1556541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518F3B7-3696-45BF-AF4C-73856AD7B843}" type="slidenum">
              <a:rPr lang="en-SG" smtClean="0"/>
              <a:pPr>
                <a:defRPr/>
              </a:pPr>
              <a:t>15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4085320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518F3B7-3696-45BF-AF4C-73856AD7B843}" type="slidenum">
              <a:rPr lang="en-SG" smtClean="0"/>
              <a:pPr>
                <a:defRPr/>
              </a:pPr>
              <a:t>19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2034400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F1AF78-7CA1-416C-876A-4929E3C29340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039537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518F3B7-3696-45BF-AF4C-73856AD7B843}" type="slidenum">
              <a:rPr lang="en-SG" smtClean="0"/>
              <a:pPr>
                <a:defRPr/>
              </a:pPr>
              <a:t>23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2686533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518F3B7-3696-45BF-AF4C-73856AD7B843}" type="slidenum">
              <a:rPr lang="en-SG" smtClean="0"/>
              <a:pPr>
                <a:defRPr/>
              </a:pPr>
              <a:t>25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0640402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  ABOBEC, slow counts of blue C -&gt; A; blue in CHL1779 is probably from SBS18, maybe ROS related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518F3B7-3696-45BF-AF4C-73856AD7B843}" type="slidenum">
              <a:rPr lang="en-SG" smtClean="0"/>
              <a:pPr>
                <a:defRPr/>
              </a:pPr>
              <a:t>26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6233754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9C83125-FBC4-476F-A3E4-661A9498185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0741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911FA3A-4AFC-4ADC-BD42-7FB28ABBC5C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7765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C3476A4-7C5B-49EB-81A5-86A282772B8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9286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FB4C55-9A55-45A0-A2A5-ECC3126D7CB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2885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D24F299-2F44-4E4C-9C92-A07BA223308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1797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8293A7-5ED1-4201-8E73-621F4D118B4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0243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02C4B13-925A-4B92-B8F5-AE3EEDB83CA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4722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7EB465D-2B07-4782-9D38-CDF7B0E66DA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4109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7F0F32-E763-409B-A0CB-46F9931D5A6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52433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61860CA-F002-46AF-ADB7-093EF444B03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5968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F799CA-F869-4691-B492-07707101C88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6354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9BDFCA33-4A9E-4BA9-B4D1-12C44FA5ED4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66" t="9717" r="11057" b="13657"/>
          <a:stretch/>
        </p:blipFill>
        <p:spPr>
          <a:xfrm>
            <a:off x="10591800" y="76200"/>
            <a:ext cx="1460377" cy="10750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cancer.sanger.ac.uk/signatures/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jpeg"/><Relationship Id="rId4" Type="http://schemas.openxmlformats.org/officeDocument/2006/relationships/image" Target="../media/image28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5.png"/><Relationship Id="rId4" Type="http://schemas.openxmlformats.org/officeDocument/2006/relationships/image" Target="../media/image28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5.png"/><Relationship Id="rId7" Type="http://schemas.openxmlformats.org/officeDocument/2006/relationships/image" Target="../media/image38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.jpeg"/><Relationship Id="rId5" Type="http://schemas.openxmlformats.org/officeDocument/2006/relationships/image" Target="../media/image37.png"/><Relationship Id="rId4" Type="http://schemas.openxmlformats.org/officeDocument/2006/relationships/image" Target="../media/image36.png"/><Relationship Id="rId9" Type="http://schemas.openxmlformats.org/officeDocument/2006/relationships/image" Target="../media/image4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5.jpeg"/><Relationship Id="rId5" Type="http://schemas.openxmlformats.org/officeDocument/2006/relationships/image" Target="../media/image44.jpeg"/><Relationship Id="rId4" Type="http://schemas.openxmlformats.org/officeDocument/2006/relationships/image" Target="../media/image43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9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5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7" Type="http://schemas.openxmlformats.org/officeDocument/2006/relationships/image" Target="../media/image59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8.png"/><Relationship Id="rId5" Type="http://schemas.openxmlformats.org/officeDocument/2006/relationships/image" Target="../media/image30.png"/><Relationship Id="rId4" Type="http://schemas.openxmlformats.org/officeDocument/2006/relationships/image" Target="../media/image57.jp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2.jpe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96958" y="369333"/>
            <a:ext cx="10363200" cy="2208744"/>
          </a:xfrm>
        </p:spPr>
        <p:txBody>
          <a:bodyPr/>
          <a:lstStyle/>
          <a:p>
            <a:pPr algn="l"/>
            <a:r>
              <a:rPr lang="en-US" sz="4800" dirty="0"/>
              <a:t>What can mutational signatures tell us about the causes of cancer?</a:t>
            </a:r>
            <a:endParaRPr lang="en-US" sz="4800" dirty="0">
              <a:solidFill>
                <a:srgbClr val="FF0000"/>
              </a:solidFill>
            </a:endParaRP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42932B11-9EE9-4B96-A336-1693F16835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38400" y="3041638"/>
            <a:ext cx="5118100" cy="1828800"/>
          </a:xfrm>
        </p:spPr>
        <p:txBody>
          <a:bodyPr/>
          <a:lstStyle/>
          <a:p>
            <a:pPr algn="l"/>
            <a:r>
              <a:rPr lang="en-US" sz="2800" dirty="0"/>
              <a:t>Steven G. Rozen</a:t>
            </a:r>
          </a:p>
          <a:p>
            <a:pPr algn="l"/>
            <a:r>
              <a:rPr lang="en-US" sz="2400" dirty="0"/>
              <a:t>steverozen@pm.me</a:t>
            </a:r>
          </a:p>
          <a:p>
            <a:pPr algn="l"/>
            <a:r>
              <a:rPr lang="en-US" sz="2400" dirty="0"/>
              <a:t>August 16, 2023</a:t>
            </a:r>
          </a:p>
          <a:p>
            <a:pPr algn="l"/>
            <a:r>
              <a:rPr lang="en-US" sz="2400" dirty="0"/>
              <a:t>https://github.com/Rozen-Lab/msigs</a:t>
            </a:r>
          </a:p>
          <a:p>
            <a:pPr algn="l"/>
            <a:endParaRPr lang="en-SG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FFB4C55-9A55-45A0-A2A5-ECC3126D7CB8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1524000" y="-184666"/>
            <a:ext cx="31290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en-US" dirty="0">
                <a:latin typeface="Arial" panose="020B0604020202020204" pitchFamily="34" charset="0"/>
              </a:rPr>
              <a:t>  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26" name="Picture 2" descr="https://ssl.gstatic.com/ui/v1/icons/mail/images/cleardot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7501" y="1"/>
            <a:ext cx="9525" cy="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66" t="9717" r="11057" b="13657"/>
          <a:stretch/>
        </p:blipFill>
        <p:spPr>
          <a:xfrm>
            <a:off x="6477000" y="5334000"/>
            <a:ext cx="1656271" cy="12192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17"/>
          <a:stretch/>
        </p:blipFill>
        <p:spPr>
          <a:xfrm>
            <a:off x="8305800" y="5223348"/>
            <a:ext cx="3581400" cy="1329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2124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1203729-C052-EAA6-BDF8-4C1A2BE164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872163"/>
          </a:xfrm>
        </p:spPr>
        <p:txBody>
          <a:bodyPr/>
          <a:lstStyle/>
          <a:p>
            <a:pPr algn="l"/>
            <a:r>
              <a:rPr lang="en-US" dirty="0"/>
              <a:t>Example </a:t>
            </a:r>
            <a:r>
              <a:rPr lang="en-US" b="1" i="1" dirty="0"/>
              <a:t>mutational spectrum</a:t>
            </a:r>
            <a:endParaRPr lang="en-US" b="1" i="1" dirty="0">
              <a:solidFill>
                <a:srgbClr val="FF0000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0928ED9-96F3-75B6-1398-88901CC42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B7F0F32-E763-409B-A0CB-46F9931D5A6C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250A5F-003C-20AF-BA74-176AC0DC9B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371600"/>
            <a:ext cx="10363200" cy="195427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129A2C8-C969-2D2D-BCB9-9717780B6830}"/>
              </a:ext>
            </a:extLst>
          </p:cNvPr>
          <p:cNvSpPr txBox="1"/>
          <p:nvPr/>
        </p:nvSpPr>
        <p:spPr>
          <a:xfrm>
            <a:off x="990600" y="3880982"/>
            <a:ext cx="96012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This graph shows the numbers of single base mutations in the contexts of preceding and following bases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278914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1203729-C052-EAA6-BDF8-4C1A2BE164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872163"/>
          </a:xfrm>
        </p:spPr>
        <p:txBody>
          <a:bodyPr/>
          <a:lstStyle/>
          <a:p>
            <a:pPr algn="l"/>
            <a:r>
              <a:rPr lang="en-US" dirty="0"/>
              <a:t>Example </a:t>
            </a:r>
            <a:r>
              <a:rPr lang="en-US" b="1" i="1" dirty="0"/>
              <a:t>mutational spectrum</a:t>
            </a:r>
            <a:endParaRPr lang="en-US" b="1" i="1" dirty="0">
              <a:solidFill>
                <a:srgbClr val="FF0000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0928ED9-96F3-75B6-1398-88901CC42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B7F0F32-E763-409B-A0CB-46F9931D5A6C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250A5F-003C-20AF-BA74-176AC0DC9B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371600"/>
            <a:ext cx="10363200" cy="195427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129A2C8-C969-2D2D-BCB9-9717780B6830}"/>
              </a:ext>
            </a:extLst>
          </p:cNvPr>
          <p:cNvSpPr txBox="1"/>
          <p:nvPr/>
        </p:nvSpPr>
        <p:spPr>
          <a:xfrm>
            <a:off x="990600" y="3880982"/>
            <a:ext cx="96012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This graph shows the numbers of single base mutations in the contexts of preceding and following bases</a:t>
            </a:r>
          </a:p>
          <a:p>
            <a:endParaRPr lang="en-US" sz="2800" dirty="0"/>
          </a:p>
          <a:p>
            <a:r>
              <a:rPr lang="en-US" sz="2800" dirty="0"/>
              <a:t>This is from a lung adenocarcinoma with lots of mutations caused by smoking</a:t>
            </a:r>
          </a:p>
        </p:txBody>
      </p:sp>
    </p:spTree>
    <p:extLst>
      <p:ext uri="{BB962C8B-B14F-4D97-AF65-F5344CB8AC3E}">
        <p14:creationId xmlns:p14="http://schemas.microsoft.com/office/powerpoint/2010/main" val="2098161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1203729-C052-EAA6-BDF8-4C1A2BE164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872163"/>
          </a:xfrm>
        </p:spPr>
        <p:txBody>
          <a:bodyPr/>
          <a:lstStyle/>
          <a:p>
            <a:pPr algn="l"/>
            <a:r>
              <a:rPr lang="en-US" dirty="0"/>
              <a:t>Example </a:t>
            </a:r>
            <a:r>
              <a:rPr lang="en-US" b="1" i="1" dirty="0"/>
              <a:t>mutational spectrum</a:t>
            </a:r>
            <a:endParaRPr lang="en-US" b="1" i="1" dirty="0">
              <a:solidFill>
                <a:srgbClr val="FF0000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0928ED9-96F3-75B6-1398-88901CC42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B7F0F32-E763-409B-A0CB-46F9931D5A6C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250A5F-003C-20AF-BA74-176AC0DC9B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371600"/>
            <a:ext cx="10363200" cy="1954273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CC672886-5EAC-7BF6-7358-1D8BE5230BB6}"/>
              </a:ext>
            </a:extLst>
          </p:cNvPr>
          <p:cNvGrpSpPr/>
          <p:nvPr/>
        </p:nvGrpSpPr>
        <p:grpSpPr>
          <a:xfrm>
            <a:off x="990600" y="2872473"/>
            <a:ext cx="3505200" cy="3255278"/>
            <a:chOff x="2514600" y="2299516"/>
            <a:chExt cx="3943350" cy="2732085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129A2C8-C969-2D2D-BCB9-9717780B6830}"/>
                </a:ext>
              </a:extLst>
            </p:cNvPr>
            <p:cNvSpPr txBox="1"/>
            <p:nvPr/>
          </p:nvSpPr>
          <p:spPr>
            <a:xfrm>
              <a:off x="2514600" y="3145936"/>
              <a:ext cx="3943350" cy="1885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Highest </a:t>
              </a:r>
              <a:r>
                <a:rPr lang="en-US" sz="2000" b="1" dirty="0">
                  <a:solidFill>
                    <a:srgbClr val="6B6BFF"/>
                  </a:solidFill>
                </a:rPr>
                <a:t>blue</a:t>
              </a:r>
              <a:r>
                <a:rPr lang="en-US" sz="2000" dirty="0"/>
                <a:t> bar represents the number of C</a:t>
              </a:r>
              <a:r>
                <a:rPr lang="en-US" sz="2000" b="1" dirty="0"/>
                <a:t>C</a:t>
              </a:r>
              <a:r>
                <a:rPr lang="en-US" sz="2000" dirty="0"/>
                <a:t>A to C</a:t>
              </a:r>
              <a:r>
                <a:rPr lang="en-US" sz="2000" b="1" dirty="0"/>
                <a:t>A</a:t>
              </a:r>
              <a:r>
                <a:rPr lang="en-US" sz="2000" dirty="0"/>
                <a:t>A mutations across the entire genome</a:t>
              </a:r>
            </a:p>
            <a:p>
              <a:pPr algn="ctr"/>
              <a:r>
                <a:rPr lang="en-US" sz="2000" dirty="0"/>
                <a:t>The higher the bar, the more C</a:t>
              </a:r>
              <a:r>
                <a:rPr lang="en-US" sz="2000" b="1" dirty="0"/>
                <a:t>C</a:t>
              </a:r>
              <a:r>
                <a:rPr lang="en-US" sz="2000" dirty="0"/>
                <a:t>A to C</a:t>
              </a:r>
              <a:r>
                <a:rPr lang="en-US" sz="2000" b="1" dirty="0"/>
                <a:t>A</a:t>
              </a:r>
              <a:r>
                <a:rPr lang="en-US" sz="2000" dirty="0"/>
                <a:t>A mutations</a:t>
              </a:r>
            </a:p>
            <a:p>
              <a:pPr algn="ctr"/>
              <a:r>
                <a:rPr lang="en-US" sz="2000" dirty="0"/>
                <a:t>1,960 mutations</a:t>
              </a: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30F38166-7A44-D4A9-DC2F-2D8C12C16FD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714750" y="2299516"/>
              <a:ext cx="514350" cy="76105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E1FD8730-ACAF-5C15-9596-3502D035182C}"/>
              </a:ext>
            </a:extLst>
          </p:cNvPr>
          <p:cNvGrpSpPr/>
          <p:nvPr/>
        </p:nvGrpSpPr>
        <p:grpSpPr>
          <a:xfrm>
            <a:off x="4877955" y="2872473"/>
            <a:ext cx="3505200" cy="2659875"/>
            <a:chOff x="2514600" y="2024294"/>
            <a:chExt cx="3943350" cy="2232376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6B93686-1FCE-2809-2AE3-D1CBF4353117}"/>
                </a:ext>
              </a:extLst>
            </p:cNvPr>
            <p:cNvSpPr txBox="1"/>
            <p:nvPr/>
          </p:nvSpPr>
          <p:spPr>
            <a:xfrm>
              <a:off x="2514600" y="3145936"/>
              <a:ext cx="3943350" cy="11107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Highest </a:t>
              </a:r>
              <a:r>
                <a:rPr lang="en-US" sz="2000" b="1" dirty="0">
                  <a:solidFill>
                    <a:srgbClr val="FF0000"/>
                  </a:solidFill>
                </a:rPr>
                <a:t>red</a:t>
              </a:r>
              <a:r>
                <a:rPr lang="en-US" sz="2000" dirty="0"/>
                <a:t> bar = the number of T</a:t>
              </a:r>
              <a:r>
                <a:rPr lang="en-US" sz="2000" b="1" dirty="0"/>
                <a:t>C</a:t>
              </a:r>
              <a:r>
                <a:rPr lang="en-US" sz="2000" dirty="0"/>
                <a:t>A to T</a:t>
              </a:r>
              <a:r>
                <a:rPr lang="en-US" sz="2000" b="1" dirty="0"/>
                <a:t>T</a:t>
              </a:r>
              <a:r>
                <a:rPr lang="en-US" sz="2000" dirty="0"/>
                <a:t>A mutations across the entire genome;</a:t>
              </a:r>
            </a:p>
            <a:p>
              <a:pPr algn="ctr"/>
              <a:r>
                <a:rPr lang="en-US" sz="2000" dirty="0"/>
                <a:t>~1,350 mutations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47B8A1ED-3D89-0248-24D7-B5E489D7D01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713451" y="2024294"/>
              <a:ext cx="515649" cy="1036279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8EA0DD6-1E9D-7556-323E-397BA5D9C2A4}"/>
              </a:ext>
            </a:extLst>
          </p:cNvPr>
          <p:cNvGrpSpPr/>
          <p:nvPr/>
        </p:nvGrpSpPr>
        <p:grpSpPr>
          <a:xfrm>
            <a:off x="7010400" y="2602951"/>
            <a:ext cx="4039754" cy="1713715"/>
            <a:chOff x="1143650" y="1388493"/>
            <a:chExt cx="4544724" cy="1438285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F820583-B813-C699-B242-6C2291681D95}"/>
                </a:ext>
              </a:extLst>
            </p:cNvPr>
            <p:cNvSpPr txBox="1"/>
            <p:nvPr/>
          </p:nvSpPr>
          <p:spPr>
            <a:xfrm>
              <a:off x="1745024" y="2232664"/>
              <a:ext cx="3943350" cy="5941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C</a:t>
              </a:r>
              <a:r>
                <a:rPr lang="en-US" sz="2000" b="1" dirty="0"/>
                <a:t>T</a:t>
              </a:r>
              <a:r>
                <a:rPr lang="en-US" sz="2000" dirty="0"/>
                <a:t>G to C</a:t>
              </a:r>
              <a:r>
                <a:rPr lang="en-US" sz="2000" b="1" dirty="0"/>
                <a:t>A</a:t>
              </a:r>
              <a:r>
                <a:rPr lang="en-US" sz="2000" dirty="0"/>
                <a:t>G mutations</a:t>
              </a:r>
            </a:p>
            <a:p>
              <a:pPr algn="ctr"/>
              <a:r>
                <a:rPr lang="en-US" sz="2000" dirty="0"/>
                <a:t>~630 mutations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99F50024-8601-6035-2245-39D38099CD9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43650" y="1388493"/>
              <a:ext cx="1888549" cy="934608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06645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8C12162-2D7C-1BE2-2332-5914A18B40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75456"/>
            <a:ext cx="9372600" cy="1457966"/>
          </a:xfrm>
        </p:spPr>
        <p:txBody>
          <a:bodyPr/>
          <a:lstStyle/>
          <a:p>
            <a:pPr algn="l"/>
            <a:r>
              <a:rPr lang="en-US" sz="4000" dirty="0"/>
              <a:t>A mutational spectrum is the sum of mutations due to several</a:t>
            </a:r>
            <a:br>
              <a:rPr lang="en-US" sz="4000" dirty="0"/>
            </a:br>
            <a:r>
              <a:rPr lang="en-US" sz="4000" b="1" i="1" dirty="0"/>
              <a:t>mutational signatures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5D0ED85-B6AD-F42E-5C75-DEEBDE450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B7F0F32-E763-409B-A0CB-46F9931D5A6C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8004934C-3DB6-5E9A-958F-07769FBDEC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49750" y="374173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48CCA2-EBBF-5C3B-256C-4C8FFF3A18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276"/>
          <a:stretch/>
        </p:blipFill>
        <p:spPr>
          <a:xfrm>
            <a:off x="467591" y="2266279"/>
            <a:ext cx="10852999" cy="328377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BD61940-9A46-A040-F970-EE4FE039B529}"/>
              </a:ext>
            </a:extLst>
          </p:cNvPr>
          <p:cNvSpPr txBox="1"/>
          <p:nvPr/>
        </p:nvSpPr>
        <p:spPr>
          <a:xfrm>
            <a:off x="3454401" y="6197878"/>
            <a:ext cx="8148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Alexandrov, …., Rozen, Stratton, 2020, 10.1038/s41586-020-1943-3 cited &gt; 2000 times</a:t>
            </a:r>
          </a:p>
        </p:txBody>
      </p:sp>
    </p:spTree>
    <p:extLst>
      <p:ext uri="{BB962C8B-B14F-4D97-AF65-F5344CB8AC3E}">
        <p14:creationId xmlns:p14="http://schemas.microsoft.com/office/powerpoint/2010/main" val="40893131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52400" y="76200"/>
            <a:ext cx="10287000" cy="1371599"/>
          </a:xfrm>
        </p:spPr>
        <p:txBody>
          <a:bodyPr rtlCol="0">
            <a:normAutofit/>
          </a:bodyPr>
          <a:lstStyle/>
          <a:p>
            <a:pPr algn="l">
              <a:defRPr/>
            </a:pPr>
            <a:r>
              <a:rPr lang="en-US" sz="3600" dirty="0"/>
              <a:t>Mutational signature discovery (data mining) usually uses non-negative matrix factorization (NMF)</a:t>
            </a:r>
            <a:endParaRPr lang="en-SG" sz="3600" dirty="0"/>
          </a:p>
        </p:txBody>
      </p:sp>
      <p:grpSp>
        <p:nvGrpSpPr>
          <p:cNvPr id="7" name="Group 6"/>
          <p:cNvGrpSpPr/>
          <p:nvPr/>
        </p:nvGrpSpPr>
        <p:grpSpPr>
          <a:xfrm>
            <a:off x="2472469" y="1996372"/>
            <a:ext cx="1245001" cy="2098749"/>
            <a:chOff x="1264624" y="2190071"/>
            <a:chExt cx="1660001" cy="2798332"/>
          </a:xfrm>
        </p:grpSpPr>
        <p:sp>
          <p:nvSpPr>
            <p:cNvPr id="13" name="Rectangle 12"/>
            <p:cNvSpPr/>
            <p:nvPr/>
          </p:nvSpPr>
          <p:spPr>
            <a:xfrm>
              <a:off x="1977746" y="2514600"/>
              <a:ext cx="668338" cy="14890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SG" sz="2400" b="1" dirty="0"/>
                <a:t>W</a:t>
              </a:r>
              <a:endParaRPr lang="en-SG" sz="1350" b="1" dirty="0"/>
            </a:p>
          </p:txBody>
        </p:sp>
        <p:sp>
          <p:nvSpPr>
            <p:cNvPr id="19" name="Left Brace 18"/>
            <p:cNvSpPr/>
            <p:nvPr/>
          </p:nvSpPr>
          <p:spPr>
            <a:xfrm>
              <a:off x="1709459" y="2514599"/>
              <a:ext cx="152400" cy="1500188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SG" sz="1350"/>
            </a:p>
          </p:txBody>
        </p:sp>
        <p:sp>
          <p:nvSpPr>
            <p:cNvPr id="26" name="Left Brace 25"/>
            <p:cNvSpPr/>
            <p:nvPr/>
          </p:nvSpPr>
          <p:spPr>
            <a:xfrm rot="16200000">
              <a:off x="2247621" y="3851274"/>
              <a:ext cx="141288" cy="668338"/>
            </a:xfrm>
            <a:prstGeom prst="leftBrac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SG" sz="1350"/>
            </a:p>
          </p:txBody>
        </p:sp>
        <p:sp>
          <p:nvSpPr>
            <p:cNvPr id="49171" name="TextBox 26"/>
            <p:cNvSpPr txBox="1">
              <a:spLocks noChangeArrowheads="1"/>
            </p:cNvSpPr>
            <p:nvPr/>
          </p:nvSpPr>
          <p:spPr bwMode="auto">
            <a:xfrm>
              <a:off x="1609136" y="4249739"/>
              <a:ext cx="1315489" cy="7386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500" i="1" dirty="0"/>
                <a:t>N</a:t>
              </a: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500" dirty="0"/>
                <a:t>signatures</a:t>
              </a:r>
              <a:endParaRPr lang="en-SG" altLang="en-US" sz="1500" dirty="0"/>
            </a:p>
          </p:txBody>
        </p:sp>
        <p:sp>
          <p:nvSpPr>
            <p:cNvPr id="49172" name="TextBox 27"/>
            <p:cNvSpPr txBox="1">
              <a:spLocks noChangeArrowheads="1"/>
            </p:cNvSpPr>
            <p:nvPr/>
          </p:nvSpPr>
          <p:spPr bwMode="auto">
            <a:xfrm rot="16200000">
              <a:off x="408620" y="3046075"/>
              <a:ext cx="2142895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500" dirty="0"/>
                <a:t>96</a:t>
              </a:r>
              <a:r>
                <a:rPr lang="en-US" altLang="en-US" sz="1500" dirty="0"/>
                <a:t> mutation types</a:t>
              </a:r>
              <a:endParaRPr lang="en-SG" altLang="en-US" sz="1500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107447" y="1993310"/>
            <a:ext cx="4416961" cy="1268562"/>
            <a:chOff x="3444596" y="2185988"/>
            <a:chExt cx="5889281" cy="1691416"/>
          </a:xfrm>
        </p:grpSpPr>
        <p:sp>
          <p:nvSpPr>
            <p:cNvPr id="20" name="Left Brace 19"/>
            <p:cNvSpPr/>
            <p:nvPr/>
          </p:nvSpPr>
          <p:spPr>
            <a:xfrm rot="10800000">
              <a:off x="8461096" y="2878138"/>
              <a:ext cx="141288" cy="668337"/>
            </a:xfrm>
            <a:prstGeom prst="leftBrac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SG" sz="1350"/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3444596" y="2185988"/>
              <a:ext cx="5889281" cy="1691416"/>
              <a:chOff x="3444596" y="2185988"/>
              <a:chExt cx="5889281" cy="1691416"/>
            </a:xfrm>
          </p:grpSpPr>
          <p:sp>
            <p:nvSpPr>
              <p:cNvPr id="16" name="Rectangle 15"/>
              <p:cNvSpPr/>
              <p:nvPr/>
            </p:nvSpPr>
            <p:spPr>
              <a:xfrm rot="5400000">
                <a:off x="5571846" y="739774"/>
                <a:ext cx="668338" cy="492283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SG" sz="1350" dirty="0"/>
              </a:p>
            </p:txBody>
          </p:sp>
          <p:sp>
            <p:nvSpPr>
              <p:cNvPr id="24" name="Right Brace 23"/>
              <p:cNvSpPr/>
              <p:nvPr/>
            </p:nvSpPr>
            <p:spPr>
              <a:xfrm rot="16200000">
                <a:off x="5776635" y="187325"/>
                <a:ext cx="269875" cy="4911725"/>
              </a:xfrm>
              <a:prstGeom prst="righ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SG" sz="1350"/>
              </a:p>
            </p:txBody>
          </p:sp>
          <p:sp>
            <p:nvSpPr>
              <p:cNvPr id="49174" name="TextBox 29"/>
              <p:cNvSpPr txBox="1">
                <a:spLocks noChangeArrowheads="1"/>
              </p:cNvSpPr>
              <p:nvPr/>
            </p:nvSpPr>
            <p:spPr bwMode="auto">
              <a:xfrm rot="16200000">
                <a:off x="8306800" y="2850328"/>
                <a:ext cx="1315489" cy="7386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US" sz="1500" i="1" dirty="0"/>
                  <a:t>N</a:t>
                </a:r>
              </a:p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US" sz="1500" dirty="0"/>
                  <a:t>signatures</a:t>
                </a:r>
                <a:endParaRPr lang="en-SG" altLang="en-US" sz="1500" dirty="0"/>
              </a:p>
            </p:txBody>
          </p:sp>
          <p:sp>
            <p:nvSpPr>
              <p:cNvPr id="49175" name="TextBox 30"/>
              <p:cNvSpPr txBox="1">
                <a:spLocks noChangeArrowheads="1"/>
              </p:cNvSpPr>
              <p:nvPr/>
            </p:nvSpPr>
            <p:spPr bwMode="auto">
              <a:xfrm>
                <a:off x="5041417" y="2185988"/>
                <a:ext cx="1765783" cy="4308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US" sz="1500" dirty="0"/>
                  <a:t>23,000 tumors</a:t>
                </a:r>
                <a:endParaRPr lang="en-SG" altLang="en-US" sz="1500" dirty="0"/>
              </a:p>
            </p:txBody>
          </p:sp>
        </p:grpSp>
      </p:grpSp>
      <p:grpSp>
        <p:nvGrpSpPr>
          <p:cNvPr id="9" name="Group 8"/>
          <p:cNvGrpSpPr/>
          <p:nvPr/>
        </p:nvGrpSpPr>
        <p:grpSpPr>
          <a:xfrm>
            <a:off x="6724650" y="1439668"/>
            <a:ext cx="3057734" cy="1371600"/>
            <a:chOff x="6629400" y="1371600"/>
            <a:chExt cx="4076978" cy="1828800"/>
          </a:xfrm>
        </p:grpSpPr>
        <p:cxnSp>
          <p:nvCxnSpPr>
            <p:cNvPr id="34" name="Straight Arrow Connector 33"/>
            <p:cNvCxnSpPr>
              <a:stCxn id="49178" idx="1"/>
            </p:cNvCxnSpPr>
            <p:nvPr/>
          </p:nvCxnSpPr>
          <p:spPr>
            <a:xfrm flipH="1">
              <a:off x="6629400" y="1987153"/>
              <a:ext cx="762000" cy="121324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178" name="TextBox 37"/>
            <p:cNvSpPr txBox="1">
              <a:spLocks noChangeArrowheads="1"/>
            </p:cNvSpPr>
            <p:nvPr/>
          </p:nvSpPr>
          <p:spPr bwMode="auto">
            <a:xfrm>
              <a:off x="7391400" y="1371600"/>
              <a:ext cx="3314978" cy="1231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 i="1" dirty="0"/>
                <a:t>Each cell contains level of exposure of 1 tumor to 1 signature</a:t>
              </a:r>
              <a:endParaRPr lang="en-SG" altLang="en-US" sz="1800" dirty="0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5900528" y="2556476"/>
            <a:ext cx="3786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H</a:t>
            </a:r>
            <a:endParaRPr lang="en-US" sz="2100" b="1" dirty="0">
              <a:solidFill>
                <a:schemeClr val="bg1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4724402" y="3154169"/>
            <a:ext cx="4140057" cy="1830501"/>
            <a:chOff x="4228822" y="3733799"/>
            <a:chExt cx="5520076" cy="2440667"/>
          </a:xfrm>
        </p:grpSpPr>
        <p:sp>
          <p:nvSpPr>
            <p:cNvPr id="18" name="Rectangle 17"/>
            <p:cNvSpPr/>
            <p:nvPr/>
          </p:nvSpPr>
          <p:spPr>
            <a:xfrm>
              <a:off x="4235172" y="4402138"/>
              <a:ext cx="4924425" cy="14890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SG" sz="1350"/>
            </a:p>
          </p:txBody>
        </p:sp>
        <p:sp>
          <p:nvSpPr>
            <p:cNvPr id="21" name="Right Brace 20"/>
            <p:cNvSpPr/>
            <p:nvPr/>
          </p:nvSpPr>
          <p:spPr>
            <a:xfrm rot="16200000">
              <a:off x="6549747" y="1770063"/>
              <a:ext cx="269875" cy="4911725"/>
            </a:xfrm>
            <a:prstGeom prst="righ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SG" sz="1350"/>
            </a:p>
          </p:txBody>
        </p:sp>
        <p:sp>
          <p:nvSpPr>
            <p:cNvPr id="25" name="Left Brace 24"/>
            <p:cNvSpPr/>
            <p:nvPr/>
          </p:nvSpPr>
          <p:spPr>
            <a:xfrm rot="10800000">
              <a:off x="9223096" y="4413250"/>
              <a:ext cx="152400" cy="1501775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SG" sz="1350"/>
            </a:p>
          </p:txBody>
        </p:sp>
        <p:sp>
          <p:nvSpPr>
            <p:cNvPr id="49173" name="TextBox 28"/>
            <p:cNvSpPr txBox="1">
              <a:spLocks noChangeArrowheads="1"/>
            </p:cNvSpPr>
            <p:nvPr/>
          </p:nvSpPr>
          <p:spPr bwMode="auto">
            <a:xfrm rot="16200000">
              <a:off x="8462008" y="4887575"/>
              <a:ext cx="2142894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500" dirty="0"/>
                <a:t>96</a:t>
              </a:r>
              <a:r>
                <a:rPr lang="en-US" altLang="en-US" sz="1500" dirty="0"/>
                <a:t> mutation types</a:t>
              </a:r>
              <a:endParaRPr lang="en-SG" altLang="en-US" sz="1500" dirty="0"/>
            </a:p>
          </p:txBody>
        </p:sp>
        <p:sp>
          <p:nvSpPr>
            <p:cNvPr id="49176" name="TextBox 31"/>
            <p:cNvSpPr txBox="1">
              <a:spLocks noChangeArrowheads="1"/>
            </p:cNvSpPr>
            <p:nvPr/>
          </p:nvSpPr>
          <p:spPr bwMode="auto">
            <a:xfrm>
              <a:off x="5815837" y="3733799"/>
              <a:ext cx="1765783" cy="430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500" dirty="0"/>
                <a:t>23,000 tumors</a:t>
              </a:r>
              <a:endParaRPr lang="en-SG" altLang="en-US" sz="1500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5073371" y="4841875"/>
              <a:ext cx="3714008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V </a:t>
              </a:r>
              <a:r>
                <a:rPr lang="en-US" sz="2100" dirty="0">
                  <a:solidFill>
                    <a:schemeClr val="bg1"/>
                  </a:solidFill>
                </a:rPr>
                <a:t>(observed mutations)</a:t>
              </a:r>
            </a:p>
          </p:txBody>
        </p: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147572" y="6214128"/>
            <a:ext cx="2133600" cy="273844"/>
          </a:xfrm>
        </p:spPr>
        <p:txBody>
          <a:bodyPr/>
          <a:lstStyle/>
          <a:p>
            <a:pPr>
              <a:defRPr/>
            </a:pPr>
            <a:fld id="{47EB465D-2B07-4782-9D38-CDF7B0E66DA7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3638550" y="2525519"/>
            <a:ext cx="929362" cy="2009180"/>
            <a:chOff x="3638550" y="2525519"/>
            <a:chExt cx="929362" cy="2009180"/>
          </a:xfrm>
        </p:grpSpPr>
        <p:sp>
          <p:nvSpPr>
            <p:cNvPr id="31" name="TextBox 13"/>
            <p:cNvSpPr txBox="1">
              <a:spLocks noChangeArrowheads="1"/>
            </p:cNvSpPr>
            <p:nvPr/>
          </p:nvSpPr>
          <p:spPr bwMode="auto">
            <a:xfrm>
              <a:off x="3638550" y="2525519"/>
              <a:ext cx="396262" cy="5539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3000" b="1" dirty="0"/>
                <a:t>X</a:t>
              </a:r>
              <a:endParaRPr lang="en-SG" altLang="en-US" sz="3000" b="1" dirty="0"/>
            </a:p>
          </p:txBody>
        </p:sp>
        <p:sp>
          <p:nvSpPr>
            <p:cNvPr id="32" name="TextBox 16"/>
            <p:cNvSpPr txBox="1">
              <a:spLocks noChangeArrowheads="1"/>
            </p:cNvSpPr>
            <p:nvPr/>
          </p:nvSpPr>
          <p:spPr bwMode="auto">
            <a:xfrm>
              <a:off x="4038600" y="3611369"/>
              <a:ext cx="529312" cy="923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sz="5400" dirty="0"/>
                <a:t>≈</a:t>
              </a:r>
              <a:endParaRPr lang="en-SG" altLang="en-US" sz="5400" b="1" dirty="0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84ED415B-8C01-5704-EAC7-6CA6B1AD7F61}"/>
              </a:ext>
            </a:extLst>
          </p:cNvPr>
          <p:cNvSpPr txBox="1"/>
          <p:nvPr/>
        </p:nvSpPr>
        <p:spPr>
          <a:xfrm>
            <a:off x="2863245" y="5844796"/>
            <a:ext cx="81660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Alexandrov, …., Rozen, Stratton, 2020, 10.1038/s41586-020-1943-3 cited &gt; 2000 times</a:t>
            </a:r>
          </a:p>
        </p:txBody>
      </p:sp>
    </p:spTree>
    <p:extLst>
      <p:ext uri="{BB962C8B-B14F-4D97-AF65-F5344CB8AC3E}">
        <p14:creationId xmlns:p14="http://schemas.microsoft.com/office/powerpoint/2010/main" val="2158008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9C539-CF3A-FB1F-2CCD-EDD1318BC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4677"/>
            <a:ext cx="10363200" cy="1151949"/>
          </a:xfrm>
        </p:spPr>
        <p:txBody>
          <a:bodyPr/>
          <a:lstStyle/>
          <a:p>
            <a:pPr algn="l"/>
            <a:r>
              <a:rPr lang="en-US" sz="3200" dirty="0"/>
              <a:t>We used NMF to create a reference set of signatures mined from 23,000 tumors -- paper cited &gt; 2000 times since 2020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B27803-F473-B855-507B-EEF13C799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FFB4C55-9A55-45A0-A2A5-ECC3126D7CB8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A4ECE5-C26A-2CBB-EFDF-9CF2327037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4119" y="1176626"/>
            <a:ext cx="8919081" cy="569364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DEA4C21-092C-0404-6250-B106EE50CC42}"/>
              </a:ext>
            </a:extLst>
          </p:cNvPr>
          <p:cNvSpPr txBox="1"/>
          <p:nvPr/>
        </p:nvSpPr>
        <p:spPr>
          <a:xfrm>
            <a:off x="4267200" y="6426539"/>
            <a:ext cx="6442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Alexandrov, …., Rozen, Stratton, 2020, 10.1038/s41586-020-1943-3</a:t>
            </a:r>
          </a:p>
        </p:txBody>
      </p:sp>
    </p:spTree>
    <p:extLst>
      <p:ext uri="{BB962C8B-B14F-4D97-AF65-F5344CB8AC3E}">
        <p14:creationId xmlns:p14="http://schemas.microsoft.com/office/powerpoint/2010/main" val="37034587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DFD3E64-1FFF-589D-9E3E-E9ACFCAA40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671711"/>
          </a:xfrm>
        </p:spPr>
        <p:txBody>
          <a:bodyPr/>
          <a:lstStyle/>
          <a:p>
            <a:pPr algn="l"/>
            <a:r>
              <a:rPr lang="en-US" sz="4000" dirty="0"/>
              <a:t>Insertion and deletion mutational signatures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529B03B-8261-851A-834A-5C5BB0BE84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B7F0F32-E763-409B-A0CB-46F9931D5A6C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67C163-5174-DD90-B66B-FE362864FD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143000"/>
            <a:ext cx="10385478" cy="4953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300B7E0-FCF6-EF6F-A3C3-25A670EB803D}"/>
              </a:ext>
            </a:extLst>
          </p:cNvPr>
          <p:cNvSpPr txBox="1"/>
          <p:nvPr/>
        </p:nvSpPr>
        <p:spPr>
          <a:xfrm>
            <a:off x="2971800" y="6292651"/>
            <a:ext cx="82718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Alexandrov, …., Rozen, Stratton, 2020, 10.1038/s41586-020-1943-3 cited  &gt; 2000 times</a:t>
            </a:r>
          </a:p>
        </p:txBody>
      </p:sp>
    </p:spTree>
    <p:extLst>
      <p:ext uri="{BB962C8B-B14F-4D97-AF65-F5344CB8AC3E}">
        <p14:creationId xmlns:p14="http://schemas.microsoft.com/office/powerpoint/2010/main" val="37899927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55F50-AE69-1F48-16A9-C6F177F99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Main points on reference signatures</a:t>
            </a:r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5757DB-CB93-907B-395C-E24F518E3F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Combination of data mining and experimentation</a:t>
            </a:r>
          </a:p>
          <a:p>
            <a:r>
              <a:rPr lang="en-US" dirty="0"/>
              <a:t>Analytical tools for data mining are not perfect (e.g. variation depending on other spectra in the set)</a:t>
            </a:r>
          </a:p>
          <a:p>
            <a:r>
              <a:rPr lang="en-US" dirty="0"/>
              <a:t>Nevertheless, reference set of signatures very useful </a:t>
            </a:r>
          </a:p>
          <a:p>
            <a:r>
              <a:rPr lang="en-US" dirty="0"/>
              <a:t>Reference set is being maintained by Ludmil Alexandrov is at COSMIC </a:t>
            </a:r>
            <a:r>
              <a:rPr lang="en-US" dirty="0">
                <a:hlinkClick r:id="rId2"/>
              </a:rPr>
              <a:t>https://cancer.sanger.ac.uk/signatures/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51808D-77BF-DA5E-5F00-922165164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FFB4C55-9A55-45A0-A2A5-ECC3126D7CB8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9297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5B275A-3247-4D5C-89C2-C23B356B3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9220200" cy="944562"/>
          </a:xfrm>
        </p:spPr>
        <p:txBody>
          <a:bodyPr/>
          <a:lstStyle/>
          <a:p>
            <a:pPr algn="l"/>
            <a:r>
              <a:rPr lang="en-US" dirty="0"/>
              <a:t>Outline</a:t>
            </a:r>
            <a:endParaRPr lang="en-SG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830D97-CCC7-475D-B0AE-BB77BD2ACE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1447800"/>
            <a:ext cx="10972800" cy="4525963"/>
          </a:xfrm>
        </p:spPr>
        <p:txBody>
          <a:bodyPr/>
          <a:lstStyle/>
          <a:p>
            <a:r>
              <a:rPr lang="en-SG" dirty="0"/>
              <a:t>Background on mutational signatures</a:t>
            </a:r>
          </a:p>
          <a:p>
            <a:r>
              <a:rPr lang="en-SG" dirty="0"/>
              <a:t>Many East Asian lung cancers in smokers do not have mutations due to smoking</a:t>
            </a:r>
          </a:p>
          <a:p>
            <a:r>
              <a:rPr lang="en-SG" dirty="0"/>
              <a:t>The cause of an insertion-and-deletion hypermutator phenotype in human cancer</a:t>
            </a:r>
          </a:p>
          <a:p>
            <a:r>
              <a:rPr lang="en-US" dirty="0"/>
              <a:t>AA (aristolochic acid, </a:t>
            </a:r>
            <a:r>
              <a:rPr lang="zh-HK" altLang="en-US" dirty="0"/>
              <a:t>馬兜鈴酸</a:t>
            </a:r>
            <a:r>
              <a:rPr lang="en-US" dirty="0"/>
              <a:t>) and liver cancer </a:t>
            </a:r>
            <a:endParaRPr lang="en-US" sz="32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23FEB58-4280-499E-B933-D366B13EC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B7F0F32-E763-409B-A0CB-46F9931D5A6C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379BA8F9-A6C1-649A-B67C-30E2A2BFBF2B}"/>
              </a:ext>
            </a:extLst>
          </p:cNvPr>
          <p:cNvSpPr/>
          <p:nvPr/>
        </p:nvSpPr>
        <p:spPr>
          <a:xfrm>
            <a:off x="0" y="2034381"/>
            <a:ext cx="1143000" cy="5334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2338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圖片 14">
            <a:extLst>
              <a:ext uri="{FF2B5EF4-FFF2-40B4-BE49-F238E27FC236}">
                <a16:creationId xmlns:a16="http://schemas.microsoft.com/office/drawing/2014/main" id="{F579107C-3C12-9C21-C67C-E656D26FA8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577" r="5103" b="7700"/>
          <a:stretch/>
        </p:blipFill>
        <p:spPr>
          <a:xfrm>
            <a:off x="7711440" y="1655915"/>
            <a:ext cx="2560320" cy="407533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8141DBAC-974C-ED9A-DCA4-A30CB56B2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592" y="234696"/>
            <a:ext cx="9753600" cy="849809"/>
          </a:xfrm>
        </p:spPr>
        <p:txBody>
          <a:bodyPr/>
          <a:lstStyle/>
          <a:p>
            <a:pPr algn="l"/>
            <a:r>
              <a:rPr lang="en-US" sz="3600" dirty="0"/>
              <a:t>Lung cancer in non-smokers in Taiwan (and East Asia in general) is increasing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6D5B43-5321-D0F3-F8F2-924F3CB461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FFB4C55-9A55-45A0-A2A5-ECC3126D7CB8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pic>
        <p:nvPicPr>
          <p:cNvPr id="10" name="圖片 14">
            <a:extLst>
              <a:ext uri="{FF2B5EF4-FFF2-40B4-BE49-F238E27FC236}">
                <a16:creationId xmlns:a16="http://schemas.microsoft.com/office/drawing/2014/main" id="{7C590498-5627-C939-417A-8084DC23AF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260" r="55023" b="7700"/>
          <a:stretch/>
        </p:blipFill>
        <p:spPr>
          <a:xfrm>
            <a:off x="1801366" y="1641045"/>
            <a:ext cx="2395090" cy="4075330"/>
          </a:xfrm>
          <a:prstGeom prst="rect">
            <a:avLst/>
          </a:prstGeom>
        </p:spPr>
      </p:pic>
      <p:cxnSp>
        <p:nvCxnSpPr>
          <p:cNvPr id="13" name="直線單箭頭接點 18">
            <a:extLst>
              <a:ext uri="{FF2B5EF4-FFF2-40B4-BE49-F238E27FC236}">
                <a16:creationId xmlns:a16="http://schemas.microsoft.com/office/drawing/2014/main" id="{36BF8084-0190-CCCA-3F75-27C5944EB3E8}"/>
              </a:ext>
            </a:extLst>
          </p:cNvPr>
          <p:cNvCxnSpPr>
            <a:cxnSpLocks/>
          </p:cNvCxnSpPr>
          <p:nvPr/>
        </p:nvCxnSpPr>
        <p:spPr>
          <a:xfrm flipV="1">
            <a:off x="3567019" y="1989911"/>
            <a:ext cx="406734" cy="364981"/>
          </a:xfrm>
          <a:prstGeom prst="straightConnector1">
            <a:avLst/>
          </a:prstGeom>
          <a:ln w="28575">
            <a:solidFill>
              <a:srgbClr val="383E8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20">
            <a:extLst>
              <a:ext uri="{FF2B5EF4-FFF2-40B4-BE49-F238E27FC236}">
                <a16:creationId xmlns:a16="http://schemas.microsoft.com/office/drawing/2014/main" id="{F2867C65-E6B4-106E-0370-737A10CBDAB7}"/>
              </a:ext>
            </a:extLst>
          </p:cNvPr>
          <p:cNvSpPr txBox="1"/>
          <p:nvPr/>
        </p:nvSpPr>
        <p:spPr>
          <a:xfrm>
            <a:off x="1659074" y="1755267"/>
            <a:ext cx="192583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r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TW" b="1" dirty="0">
                <a:solidFill>
                  <a:srgbClr val="383E84"/>
                </a:solidFill>
              </a:rPr>
              <a:t>Lung adenocarcinoma</a:t>
            </a:r>
            <a:endParaRPr lang="zh-TW" altLang="en-US" b="1" dirty="0">
              <a:solidFill>
                <a:srgbClr val="383E84"/>
              </a:solidFill>
            </a:endParaRPr>
          </a:p>
        </p:txBody>
      </p:sp>
      <p:sp>
        <p:nvSpPr>
          <p:cNvPr id="15" name="文字方塊 21">
            <a:extLst>
              <a:ext uri="{FF2B5EF4-FFF2-40B4-BE49-F238E27FC236}">
                <a16:creationId xmlns:a16="http://schemas.microsoft.com/office/drawing/2014/main" id="{D4E8479F-D8DD-AA5F-240E-F61968E654A2}"/>
              </a:ext>
            </a:extLst>
          </p:cNvPr>
          <p:cNvSpPr txBox="1"/>
          <p:nvPr/>
        </p:nvSpPr>
        <p:spPr>
          <a:xfrm>
            <a:off x="2951273" y="4344246"/>
            <a:ext cx="259072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TW" b="1" dirty="0"/>
              <a:t>% smokers</a:t>
            </a: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TW" b="1" dirty="0"/>
              <a:t>(dotted line)</a:t>
            </a:r>
            <a:endParaRPr lang="zh-TW" altLang="en-US" b="1" dirty="0"/>
          </a:p>
        </p:txBody>
      </p:sp>
      <p:cxnSp>
        <p:nvCxnSpPr>
          <p:cNvPr id="16" name="直線單箭頭接點 23">
            <a:extLst>
              <a:ext uri="{FF2B5EF4-FFF2-40B4-BE49-F238E27FC236}">
                <a16:creationId xmlns:a16="http://schemas.microsoft.com/office/drawing/2014/main" id="{5EB008C5-5EB0-2022-01FD-1F9EB659C3B6}"/>
              </a:ext>
            </a:extLst>
          </p:cNvPr>
          <p:cNvCxnSpPr/>
          <p:nvPr/>
        </p:nvCxnSpPr>
        <p:spPr>
          <a:xfrm>
            <a:off x="3442810" y="3929823"/>
            <a:ext cx="483747" cy="32151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25">
            <a:extLst>
              <a:ext uri="{FF2B5EF4-FFF2-40B4-BE49-F238E27FC236}">
                <a16:creationId xmlns:a16="http://schemas.microsoft.com/office/drawing/2014/main" id="{319B73A8-A5DC-C1C6-D346-DDE1D52EE4EA}"/>
              </a:ext>
            </a:extLst>
          </p:cNvPr>
          <p:cNvCxnSpPr>
            <a:cxnSpLocks/>
          </p:cNvCxnSpPr>
          <p:nvPr/>
        </p:nvCxnSpPr>
        <p:spPr>
          <a:xfrm>
            <a:off x="3507705" y="2840110"/>
            <a:ext cx="368851" cy="415819"/>
          </a:xfrm>
          <a:prstGeom prst="straightConnector1">
            <a:avLst/>
          </a:prstGeom>
          <a:ln w="28575">
            <a:solidFill>
              <a:srgbClr val="8696D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27">
            <a:extLst>
              <a:ext uri="{FF2B5EF4-FFF2-40B4-BE49-F238E27FC236}">
                <a16:creationId xmlns:a16="http://schemas.microsoft.com/office/drawing/2014/main" id="{D70D5922-87A3-927C-A991-905B537341FD}"/>
              </a:ext>
            </a:extLst>
          </p:cNvPr>
          <p:cNvSpPr/>
          <p:nvPr/>
        </p:nvSpPr>
        <p:spPr>
          <a:xfrm>
            <a:off x="3180432" y="3271179"/>
            <a:ext cx="917208" cy="2135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文字方塊 24">
            <a:extLst>
              <a:ext uri="{FF2B5EF4-FFF2-40B4-BE49-F238E27FC236}">
                <a16:creationId xmlns:a16="http://schemas.microsoft.com/office/drawing/2014/main" id="{8A3720F0-B404-52F6-6876-80A47B6B2335}"/>
              </a:ext>
            </a:extLst>
          </p:cNvPr>
          <p:cNvSpPr txBox="1"/>
          <p:nvPr/>
        </p:nvSpPr>
        <p:spPr>
          <a:xfrm>
            <a:off x="3170668" y="3231915"/>
            <a:ext cx="113903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TW" b="1" dirty="0">
                <a:solidFill>
                  <a:srgbClr val="8696D0"/>
                </a:solidFill>
              </a:rPr>
              <a:t>Other lung cancer</a:t>
            </a:r>
            <a:endParaRPr lang="zh-TW" altLang="en-US" b="1" dirty="0">
              <a:solidFill>
                <a:srgbClr val="8696D0"/>
              </a:solidFill>
            </a:endParaRPr>
          </a:p>
        </p:txBody>
      </p:sp>
      <p:sp>
        <p:nvSpPr>
          <p:cNvPr id="20" name="文字方塊 28">
            <a:extLst>
              <a:ext uri="{FF2B5EF4-FFF2-40B4-BE49-F238E27FC236}">
                <a16:creationId xmlns:a16="http://schemas.microsoft.com/office/drawing/2014/main" id="{B5F10569-298A-85F3-25B4-9E9597A4EFAE}"/>
              </a:ext>
            </a:extLst>
          </p:cNvPr>
          <p:cNvSpPr txBox="1"/>
          <p:nvPr/>
        </p:nvSpPr>
        <p:spPr>
          <a:xfrm>
            <a:off x="6533104" y="4939502"/>
            <a:ext cx="20867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TW" b="1" dirty="0"/>
              <a:t>% smokers</a:t>
            </a: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TW" b="1" dirty="0"/>
              <a:t>(dotted line)</a:t>
            </a:r>
            <a:endParaRPr lang="zh-TW" altLang="en-US" b="1" dirty="0"/>
          </a:p>
        </p:txBody>
      </p:sp>
      <p:sp>
        <p:nvSpPr>
          <p:cNvPr id="21" name="矩形 33">
            <a:extLst>
              <a:ext uri="{FF2B5EF4-FFF2-40B4-BE49-F238E27FC236}">
                <a16:creationId xmlns:a16="http://schemas.microsoft.com/office/drawing/2014/main" id="{0EAAD929-0488-9A53-6DA6-11FCC5949737}"/>
              </a:ext>
            </a:extLst>
          </p:cNvPr>
          <p:cNvSpPr/>
          <p:nvPr/>
        </p:nvSpPr>
        <p:spPr>
          <a:xfrm>
            <a:off x="5062912" y="4848822"/>
            <a:ext cx="1562206" cy="1880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文字方塊 31">
            <a:extLst>
              <a:ext uri="{FF2B5EF4-FFF2-40B4-BE49-F238E27FC236}">
                <a16:creationId xmlns:a16="http://schemas.microsoft.com/office/drawing/2014/main" id="{E9186ABB-360C-85AB-B80F-D7108A35B4C2}"/>
              </a:ext>
            </a:extLst>
          </p:cNvPr>
          <p:cNvSpPr txBox="1"/>
          <p:nvPr/>
        </p:nvSpPr>
        <p:spPr>
          <a:xfrm>
            <a:off x="9026609" y="4519870"/>
            <a:ext cx="132467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TW" b="1" dirty="0">
                <a:solidFill>
                  <a:srgbClr val="DCAC7D"/>
                </a:solidFill>
              </a:rPr>
              <a:t>Other lung cancer</a:t>
            </a:r>
            <a:endParaRPr lang="zh-TW" altLang="en-US" b="1" dirty="0">
              <a:solidFill>
                <a:srgbClr val="DCAC7D"/>
              </a:solidFill>
            </a:endParaRPr>
          </a:p>
        </p:txBody>
      </p:sp>
      <p:cxnSp>
        <p:nvCxnSpPr>
          <p:cNvPr id="23" name="直線單箭頭接點 34">
            <a:extLst>
              <a:ext uri="{FF2B5EF4-FFF2-40B4-BE49-F238E27FC236}">
                <a16:creationId xmlns:a16="http://schemas.microsoft.com/office/drawing/2014/main" id="{F053484A-5797-5F72-21F4-49CE6ACD7A15}"/>
              </a:ext>
            </a:extLst>
          </p:cNvPr>
          <p:cNvCxnSpPr>
            <a:cxnSpLocks/>
          </p:cNvCxnSpPr>
          <p:nvPr/>
        </p:nvCxnSpPr>
        <p:spPr>
          <a:xfrm flipV="1">
            <a:off x="9059596" y="2259399"/>
            <a:ext cx="309537" cy="532115"/>
          </a:xfrm>
          <a:prstGeom prst="straightConnector1">
            <a:avLst/>
          </a:prstGeom>
          <a:ln w="28575">
            <a:solidFill>
              <a:srgbClr val="8B0A0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字方塊 35">
            <a:extLst>
              <a:ext uri="{FF2B5EF4-FFF2-40B4-BE49-F238E27FC236}">
                <a16:creationId xmlns:a16="http://schemas.microsoft.com/office/drawing/2014/main" id="{3895816A-3521-024A-CBB5-9E99966A9B84}"/>
              </a:ext>
            </a:extLst>
          </p:cNvPr>
          <p:cNvSpPr txBox="1"/>
          <p:nvPr/>
        </p:nvSpPr>
        <p:spPr>
          <a:xfrm>
            <a:off x="7110911" y="1919632"/>
            <a:ext cx="216422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r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TW" b="1" dirty="0">
                <a:solidFill>
                  <a:srgbClr val="8B0A0C"/>
                </a:solidFill>
              </a:rPr>
              <a:t>Lung adenocarcinoma</a:t>
            </a:r>
            <a:endParaRPr lang="zh-TW" altLang="en-US" b="1" dirty="0">
              <a:solidFill>
                <a:srgbClr val="8B0A0C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5794BEE-B7D0-C00E-CF0F-2DA9CEBCD232}"/>
              </a:ext>
            </a:extLst>
          </p:cNvPr>
          <p:cNvSpPr txBox="1"/>
          <p:nvPr/>
        </p:nvSpPr>
        <p:spPr>
          <a:xfrm>
            <a:off x="3862639" y="5847086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2015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67BA3C3-2788-16E1-8F60-9721B71E0F99}"/>
              </a:ext>
            </a:extLst>
          </p:cNvPr>
          <p:cNvSpPr txBox="1"/>
          <p:nvPr/>
        </p:nvSpPr>
        <p:spPr>
          <a:xfrm>
            <a:off x="1483734" y="5833101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1990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3DB04CC8-AAB3-93BC-DB27-2E31EB760240}"/>
              </a:ext>
            </a:extLst>
          </p:cNvPr>
          <p:cNvGrpSpPr/>
          <p:nvPr/>
        </p:nvGrpSpPr>
        <p:grpSpPr>
          <a:xfrm>
            <a:off x="7142118" y="1691072"/>
            <a:ext cx="659443" cy="4169929"/>
            <a:chOff x="537982" y="1533403"/>
            <a:chExt cx="659443" cy="4169929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B333448-E504-89C9-8833-776B6FCDA378}"/>
                </a:ext>
              </a:extLst>
            </p:cNvPr>
            <p:cNvSpPr txBox="1"/>
            <p:nvPr/>
          </p:nvSpPr>
          <p:spPr>
            <a:xfrm>
              <a:off x="537982" y="1533403"/>
              <a:ext cx="5878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25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2E9B75E-7EF1-A1F9-03D3-6B81E1243408}"/>
                </a:ext>
              </a:extLst>
            </p:cNvPr>
            <p:cNvSpPr txBox="1"/>
            <p:nvPr/>
          </p:nvSpPr>
          <p:spPr>
            <a:xfrm>
              <a:off x="609600" y="5334000"/>
              <a:ext cx="5878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D7AE1A0-9866-F426-6DD6-328542919CA0}"/>
              </a:ext>
            </a:extLst>
          </p:cNvPr>
          <p:cNvGrpSpPr/>
          <p:nvPr/>
        </p:nvGrpSpPr>
        <p:grpSpPr>
          <a:xfrm>
            <a:off x="1215949" y="1639674"/>
            <a:ext cx="627010" cy="4297527"/>
            <a:chOff x="570415" y="1405805"/>
            <a:chExt cx="627010" cy="4297527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B398DE6-6B83-1C90-8B24-8217175F476E}"/>
                </a:ext>
              </a:extLst>
            </p:cNvPr>
            <p:cNvSpPr txBox="1"/>
            <p:nvPr/>
          </p:nvSpPr>
          <p:spPr>
            <a:xfrm>
              <a:off x="570415" y="1405805"/>
              <a:ext cx="5878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25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304B2D5-6E46-7900-F5E1-4A18473DE7B3}"/>
                </a:ext>
              </a:extLst>
            </p:cNvPr>
            <p:cNvSpPr txBox="1"/>
            <p:nvPr/>
          </p:nvSpPr>
          <p:spPr>
            <a:xfrm>
              <a:off x="609600" y="5334000"/>
              <a:ext cx="5878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B4EAAA9E-C91C-8D8F-09D5-2F72C079E371}"/>
              </a:ext>
            </a:extLst>
          </p:cNvPr>
          <p:cNvGrpSpPr/>
          <p:nvPr/>
        </p:nvGrpSpPr>
        <p:grpSpPr>
          <a:xfrm>
            <a:off x="4325990" y="1627917"/>
            <a:ext cx="627010" cy="4297527"/>
            <a:chOff x="570415" y="1405805"/>
            <a:chExt cx="627010" cy="4297527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D588504-5227-4468-0AB2-08FA324C19D1}"/>
                </a:ext>
              </a:extLst>
            </p:cNvPr>
            <p:cNvSpPr txBox="1"/>
            <p:nvPr/>
          </p:nvSpPr>
          <p:spPr>
            <a:xfrm>
              <a:off x="570415" y="1405805"/>
              <a:ext cx="5878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75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F522B49-DC8E-453D-E4FE-4C5ADB7ACC73}"/>
                </a:ext>
              </a:extLst>
            </p:cNvPr>
            <p:cNvSpPr txBox="1"/>
            <p:nvPr/>
          </p:nvSpPr>
          <p:spPr>
            <a:xfrm>
              <a:off x="609600" y="5334000"/>
              <a:ext cx="5878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E50A6AB9-DC93-9F4D-E2A6-B2BD8CB3F505}"/>
              </a:ext>
            </a:extLst>
          </p:cNvPr>
          <p:cNvSpPr txBox="1"/>
          <p:nvPr/>
        </p:nvSpPr>
        <p:spPr>
          <a:xfrm>
            <a:off x="2574573" y="1188990"/>
            <a:ext cx="7633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+mn-lt"/>
              </a:rPr>
              <a:t>Men</a:t>
            </a:r>
            <a:endParaRPr lang="en-US" sz="3600" dirty="0">
              <a:latin typeface="+mn-lt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234AF6B-FB03-8D8A-17C8-9F9AF8AACF1D}"/>
              </a:ext>
            </a:extLst>
          </p:cNvPr>
          <p:cNvSpPr txBox="1"/>
          <p:nvPr/>
        </p:nvSpPr>
        <p:spPr>
          <a:xfrm>
            <a:off x="8217186" y="1251923"/>
            <a:ext cx="11687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+mn-lt"/>
              </a:rPr>
              <a:t>Women</a:t>
            </a:r>
            <a:endParaRPr lang="en-US" sz="3600" dirty="0">
              <a:latin typeface="+mn-lt"/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75D0EFC-C503-2D8E-62C3-6DB41AA448CC}"/>
              </a:ext>
            </a:extLst>
          </p:cNvPr>
          <p:cNvGrpSpPr/>
          <p:nvPr/>
        </p:nvGrpSpPr>
        <p:grpSpPr>
          <a:xfrm>
            <a:off x="10287000" y="1627123"/>
            <a:ext cx="627010" cy="4297527"/>
            <a:chOff x="570415" y="1405805"/>
            <a:chExt cx="627010" cy="4297527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59C3508D-13A1-5689-4C18-366876944F16}"/>
                </a:ext>
              </a:extLst>
            </p:cNvPr>
            <p:cNvSpPr txBox="1"/>
            <p:nvPr/>
          </p:nvSpPr>
          <p:spPr>
            <a:xfrm>
              <a:off x="570415" y="1405805"/>
              <a:ext cx="5878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75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F1B792EA-2695-E0C4-38AF-64570F304E70}"/>
                </a:ext>
              </a:extLst>
            </p:cNvPr>
            <p:cNvSpPr txBox="1"/>
            <p:nvPr/>
          </p:nvSpPr>
          <p:spPr>
            <a:xfrm>
              <a:off x="609600" y="5334000"/>
              <a:ext cx="5878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2E069643-D69F-555A-EFFE-3F424139D40A}"/>
              </a:ext>
            </a:extLst>
          </p:cNvPr>
          <p:cNvSpPr txBox="1"/>
          <p:nvPr/>
        </p:nvSpPr>
        <p:spPr>
          <a:xfrm rot="16200000">
            <a:off x="639627" y="3603771"/>
            <a:ext cx="1727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Percent smokers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A33E811-C761-FFBE-A7B9-96CFA32169B2}"/>
              </a:ext>
            </a:extLst>
          </p:cNvPr>
          <p:cNvSpPr txBox="1"/>
          <p:nvPr/>
        </p:nvSpPr>
        <p:spPr>
          <a:xfrm rot="16200000">
            <a:off x="2682067" y="3644278"/>
            <a:ext cx="3398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Age-adjusted incidence (solid line)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92779B9-DD36-3519-5D6F-6BD9FF856DCF}"/>
              </a:ext>
            </a:extLst>
          </p:cNvPr>
          <p:cNvSpPr txBox="1"/>
          <p:nvPr/>
        </p:nvSpPr>
        <p:spPr>
          <a:xfrm rot="16200000">
            <a:off x="6393047" y="3378904"/>
            <a:ext cx="1727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Percent smokers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50EF3BA-1932-12B2-E21C-87B78D944453}"/>
              </a:ext>
            </a:extLst>
          </p:cNvPr>
          <p:cNvSpPr txBox="1"/>
          <p:nvPr/>
        </p:nvSpPr>
        <p:spPr>
          <a:xfrm rot="16200000">
            <a:off x="8883721" y="3477039"/>
            <a:ext cx="3398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Age-adjusted incidence (solid line)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601B7EA-46C2-98F0-A5A5-328B4C7A06C7}"/>
              </a:ext>
            </a:extLst>
          </p:cNvPr>
          <p:cNvSpPr txBox="1"/>
          <p:nvPr/>
        </p:nvSpPr>
        <p:spPr>
          <a:xfrm>
            <a:off x="5520102" y="6356351"/>
            <a:ext cx="4382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Tseng, 2019, </a:t>
            </a:r>
            <a:r>
              <a:rPr lang="pt-BR" dirty="0"/>
              <a:t>doi: 10.1016/j.jtho.2018.12.033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D0AA0D-7E70-C1EE-A196-7BE2D31BA027}"/>
              </a:ext>
            </a:extLst>
          </p:cNvPr>
          <p:cNvSpPr txBox="1"/>
          <p:nvPr/>
        </p:nvSpPr>
        <p:spPr>
          <a:xfrm>
            <a:off x="9912212" y="5833101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B292E8-12C2-D844-AFB2-1202D2E78BA9}"/>
              </a:ext>
            </a:extLst>
          </p:cNvPr>
          <p:cNvSpPr txBox="1"/>
          <p:nvPr/>
        </p:nvSpPr>
        <p:spPr>
          <a:xfrm>
            <a:off x="7403571" y="5799358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90F9F7-A0A9-7FEA-CDAE-176B4D373C91}"/>
              </a:ext>
            </a:extLst>
          </p:cNvPr>
          <p:cNvSpPr txBox="1"/>
          <p:nvPr/>
        </p:nvSpPr>
        <p:spPr>
          <a:xfrm>
            <a:off x="2743200" y="5943600"/>
            <a:ext cx="586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Year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8728EB-62E9-D995-F522-684C31DE02B6}"/>
              </a:ext>
            </a:extLst>
          </p:cNvPr>
          <p:cNvSpPr txBox="1"/>
          <p:nvPr/>
        </p:nvSpPr>
        <p:spPr>
          <a:xfrm>
            <a:off x="8743929" y="5943600"/>
            <a:ext cx="586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Year</a:t>
            </a:r>
          </a:p>
        </p:txBody>
      </p:sp>
    </p:spTree>
    <p:extLst>
      <p:ext uri="{BB962C8B-B14F-4D97-AF65-F5344CB8AC3E}">
        <p14:creationId xmlns:p14="http://schemas.microsoft.com/office/powerpoint/2010/main" val="23265311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7239D59-EB78-BB54-DD6B-80D4AC743B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-21003"/>
            <a:ext cx="10972800" cy="777307"/>
          </a:xfrm>
        </p:spPr>
        <p:txBody>
          <a:bodyPr/>
          <a:lstStyle/>
          <a:p>
            <a:pPr algn="l"/>
            <a:r>
              <a:rPr lang="en-US" sz="4000" dirty="0"/>
              <a:t>Thank you for sponsoring my visit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912EE3-69C8-D38B-5C25-B70D3EBE4E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90000" y="6378040"/>
            <a:ext cx="2844800" cy="365125"/>
          </a:xfrm>
        </p:spPr>
        <p:txBody>
          <a:bodyPr/>
          <a:lstStyle/>
          <a:p>
            <a:pPr>
              <a:defRPr/>
            </a:pPr>
            <a:fld id="{FFFB4C55-9A55-45A0-A2A5-ECC3126D7CB8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69A0FD-C4DE-0692-979F-E07ECA4037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943"/>
          <a:stretch/>
        </p:blipFill>
        <p:spPr>
          <a:xfrm>
            <a:off x="914400" y="4114800"/>
            <a:ext cx="4575374" cy="7843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5D82E4-E4CE-B06E-59A3-7E8DE61C4A8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7762"/>
          <a:stretch/>
        </p:blipFill>
        <p:spPr>
          <a:xfrm>
            <a:off x="1066800" y="956293"/>
            <a:ext cx="2932764" cy="54676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4CDF218-ED5D-7C82-FB58-E0A1823AECBB}"/>
              </a:ext>
            </a:extLst>
          </p:cNvPr>
          <p:cNvSpPr txBox="1"/>
          <p:nvPr/>
        </p:nvSpPr>
        <p:spPr>
          <a:xfrm rot="10800000" flipV="1">
            <a:off x="990600" y="4953000"/>
            <a:ext cx="10093036" cy="1000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>
              <a:spcAft>
                <a:spcPts val="300"/>
              </a:spcAft>
            </a:pPr>
            <a:r>
              <a:rPr lang="en-US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Dean Chun-Yen Lin </a:t>
            </a:r>
            <a:r>
              <a:rPr lang="zh-HK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林俊彥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教授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Dean of College of Medicine, CGU</a:t>
            </a:r>
            <a:endParaRPr lang="en-US" b="1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 algn="l" rtl="0">
              <a:spcAft>
                <a:spcPts val="300"/>
              </a:spcAft>
            </a:pPr>
            <a:r>
              <a:rPr lang="en-US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Professor Ming-Ling Kuo 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PMingLiU" panose="02020500000000000000" pitchFamily="18" charset="-120"/>
                <a:ea typeface="PMingLiU" panose="02020500000000000000" pitchFamily="18" charset="-120"/>
              </a:rPr>
              <a:t>郭敏玲</a:t>
            </a:r>
            <a:r>
              <a:rPr lang="zh-CN" altLang="en-US" dirty="0">
                <a:solidFill>
                  <a:srgbClr val="222222"/>
                </a:solidFill>
                <a:latin typeface="PMingLiU" panose="02020500000000000000" pitchFamily="18" charset="-120"/>
                <a:ea typeface="PMingLiU" panose="02020500000000000000" pitchFamily="18" charset="-120"/>
              </a:rPr>
              <a:t>教授</a:t>
            </a:r>
            <a:r>
              <a:rPr lang="en-US" altLang="zh-CN" dirty="0">
                <a:solidFill>
                  <a:srgbClr val="222222"/>
                </a:solidFill>
                <a:latin typeface="Arial" panose="020B0604020202020204" pitchFamily="34" charset="0"/>
              </a:rPr>
              <a:t>, Director, Graduate Institute of Biomedical Sciences, CGU</a:t>
            </a:r>
          </a:p>
          <a:p>
            <a:pPr algn="l" rtl="0">
              <a:spcAft>
                <a:spcPts val="300"/>
              </a:spcAft>
            </a:pPr>
            <a:r>
              <a:rPr lang="en-US" altLang="zh-CN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Dr Ian Y. </a:t>
            </a:r>
            <a:r>
              <a:rPr lang="en-US" altLang="zh-CN" b="1" dirty="0">
                <a:solidFill>
                  <a:srgbClr val="222222"/>
                </a:solidFill>
                <a:latin typeface="Arial" panose="020B0604020202020204" pitchFamily="34" charset="0"/>
              </a:rPr>
              <a:t>F. </a:t>
            </a:r>
            <a:r>
              <a:rPr lang="en-US" altLang="zh-CN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Zhang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zh-HK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張益峯</a:t>
            </a:r>
            <a:r>
              <a:rPr lang="en-US" altLang="zh-HK" dirty="0">
                <a:solidFill>
                  <a:srgbClr val="222222"/>
                </a:solidFill>
                <a:latin typeface="Arial" panose="020B0604020202020204" pitchFamily="34" charset="0"/>
              </a:rPr>
              <a:t>, 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Molecular Medicine Research Center, CGU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AA8B995-657A-2FF4-18C0-886BF28A2E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6800" y="3124200"/>
            <a:ext cx="4069475" cy="85934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835B5DE-DA0B-53B1-54E4-AB6B8C53EFF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552"/>
          <a:stretch/>
        </p:blipFill>
        <p:spPr>
          <a:xfrm>
            <a:off x="990600" y="2286000"/>
            <a:ext cx="4834670" cy="730334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520511C8-3FEE-0B45-FF0B-BD9F54AE854F}"/>
              </a:ext>
            </a:extLst>
          </p:cNvPr>
          <p:cNvGrpSpPr/>
          <p:nvPr/>
        </p:nvGrpSpPr>
        <p:grpSpPr>
          <a:xfrm>
            <a:off x="1066800" y="1647113"/>
            <a:ext cx="7885593" cy="546764"/>
            <a:chOff x="1258408" y="1647113"/>
            <a:chExt cx="7885593" cy="546764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93AEE005-EC25-38E5-BA56-CAED029B8FBE}"/>
                </a:ext>
              </a:extLst>
            </p:cNvPr>
            <p:cNvSpPr txBox="1"/>
            <p:nvPr/>
          </p:nvSpPr>
          <p:spPr>
            <a:xfrm>
              <a:off x="3962401" y="1671935"/>
              <a:ext cx="51816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latin typeface="Avenir Next LT Pro" panose="020B0504020202020204" pitchFamily="34" charset="0"/>
                </a:rPr>
                <a:t>| </a:t>
              </a:r>
              <a:r>
                <a:rPr lang="en-US" sz="2000" dirty="0">
                  <a:latin typeface="Avenir Next LT Pro" panose="020B0504020202020204" pitchFamily="34" charset="0"/>
                </a:rPr>
                <a:t>Graduate Institute of Biomedical Sciences</a:t>
              </a: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D80AE22-C2A2-5793-8131-AC8CBADE1D8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7762" r="7800"/>
            <a:stretch/>
          </p:blipFill>
          <p:spPr>
            <a:xfrm>
              <a:off x="1258408" y="1647113"/>
              <a:ext cx="2703993" cy="5467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362035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C1965B0-22E8-20F8-E572-B5A4A25FD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TW" dirty="0"/>
              <a:t>Lung cancer in East-Asian non-smokers</a:t>
            </a:r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9E8CC96D-C8F4-4498-8751-5855873E2C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altLang="zh-TW" dirty="0"/>
              <a:t>Incidence is increasing</a:t>
            </a:r>
          </a:p>
          <a:p>
            <a:pPr lvl="1"/>
            <a:r>
              <a:rPr lang="en-US" altLang="zh-TW" dirty="0"/>
              <a:t>Etiology unclear and controversial (cooking fumes, air pollution, hereditary factors…?)</a:t>
            </a:r>
          </a:p>
          <a:p>
            <a:pPr lvl="1"/>
            <a:r>
              <a:rPr lang="en-US" altLang="zh-TW" dirty="0"/>
              <a:t>Oncogenic mutations found in 70% to 90% of the lung adenocarcinomas </a:t>
            </a:r>
          </a:p>
          <a:p>
            <a:pPr lvl="1"/>
            <a:r>
              <a:rPr lang="en-US" altLang="zh-TW" dirty="0"/>
              <a:t>This is an “Oncogene-driven disease”</a:t>
            </a:r>
            <a:endParaRPr lang="en-US" altLang="zh-TW" baseline="30000" dirty="0"/>
          </a:p>
          <a:p>
            <a:pPr lvl="1"/>
            <a:endParaRPr lang="en-US" altLang="zh-TW" dirty="0"/>
          </a:p>
          <a:p>
            <a:pPr lvl="1"/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A80DD061-269B-92BC-FF41-6FBC9102F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42F1D8-3296-48F0-B15C-C16325BD0408}" type="slidenum">
              <a:rPr lang="zh-TW" altLang="en-US" smtClean="0"/>
              <a:t>20</a:t>
            </a:fld>
            <a:endParaRPr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BFFDC18E-5346-36F7-A364-02B13F1D4DF6}"/>
              </a:ext>
            </a:extLst>
          </p:cNvPr>
          <p:cNvSpPr txBox="1"/>
          <p:nvPr/>
        </p:nvSpPr>
        <p:spPr>
          <a:xfrm>
            <a:off x="9509760" y="6441262"/>
            <a:ext cx="217574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r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TW" sz="1400" baseline="30000" dirty="0"/>
              <a:t>1</a:t>
            </a:r>
            <a:r>
              <a:rPr lang="en-US" altLang="zh-TW" sz="1400" b="0" i="0" u="none" strike="noStrike" kern="1200" dirty="0">
                <a:solidFill>
                  <a:srgbClr val="000000"/>
                </a:solidFill>
                <a:effectLst/>
                <a:latin typeface="Gill Sans MT" panose="020B0502020104020203" pitchFamily="34" charset="0"/>
              </a:rPr>
              <a:t>Guo, 2015.</a:t>
            </a:r>
            <a:endParaRPr lang="zh-TW" altLang="en-US" sz="1200" b="1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00B5777D-3AE2-4E68-C0A1-56A44CC2A43C}"/>
              </a:ext>
            </a:extLst>
          </p:cNvPr>
          <p:cNvSpPr/>
          <p:nvPr/>
        </p:nvSpPr>
        <p:spPr>
          <a:xfrm>
            <a:off x="0" y="3957889"/>
            <a:ext cx="1371600" cy="609600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1080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C1965B0-22E8-20F8-E572-B5A4A25FDB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951856"/>
          </a:xfrm>
        </p:spPr>
        <p:txBody>
          <a:bodyPr>
            <a:noAutofit/>
          </a:bodyPr>
          <a:lstStyle/>
          <a:p>
            <a:pPr algn="l"/>
            <a:r>
              <a:rPr lang="en-US" altLang="zh-TW" sz="3600" dirty="0"/>
              <a:t>Lung cancer in East-Asian non-smokers: an oncogene-driven disease</a:t>
            </a:r>
            <a:endParaRPr lang="zh-TW" altLang="en-US" sz="3600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A80DD061-269B-92BC-FF41-6FBC9102F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42F1D8-3296-48F0-B15C-C16325BD0408}" type="slidenum">
              <a:rPr lang="zh-TW" altLang="en-US" smtClean="0"/>
              <a:t>21</a:t>
            </a:fld>
            <a:endParaRPr lang="zh-TW" altLang="en-US"/>
          </a:p>
        </p:txBody>
      </p:sp>
      <p:pic>
        <p:nvPicPr>
          <p:cNvPr id="2050" name="Picture 2" descr="Details are in the caption following the image">
            <a:extLst>
              <a:ext uri="{FF2B5EF4-FFF2-40B4-BE49-F238E27FC236}">
                <a16:creationId xmlns:a16="http://schemas.microsoft.com/office/drawing/2014/main" id="{373D8BA0-A4FE-F1B7-9A62-0C980D7D9F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46" b="33161"/>
          <a:stretch/>
        </p:blipFill>
        <p:spPr bwMode="auto">
          <a:xfrm>
            <a:off x="1632307" y="1905000"/>
            <a:ext cx="9492893" cy="4234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BFFDC18E-5346-36F7-A364-02B13F1D4DF6}"/>
              </a:ext>
            </a:extLst>
          </p:cNvPr>
          <p:cNvSpPr txBox="1"/>
          <p:nvPr/>
        </p:nvSpPr>
        <p:spPr>
          <a:xfrm>
            <a:off x="8301900" y="6336297"/>
            <a:ext cx="32273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r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TW" b="0" i="0" u="none" strike="noStrike" kern="1200" dirty="0">
                <a:solidFill>
                  <a:srgbClr val="000000"/>
                </a:solidFill>
                <a:effectLst/>
                <a:latin typeface="+mn-lt"/>
              </a:rPr>
              <a:t>Gou, 2015</a:t>
            </a:r>
            <a:r>
              <a:rPr lang="en-US" altLang="zh-TW" dirty="0">
                <a:solidFill>
                  <a:srgbClr val="000000"/>
                </a:solidFill>
                <a:latin typeface="+mn-lt"/>
              </a:rPr>
              <a:t>, 10.1002/cncr.29531</a:t>
            </a:r>
            <a:endParaRPr lang="zh-TW" altLang="en-US" sz="1600" b="1" dirty="0">
              <a:latin typeface="+mn-lt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6896E826-18D5-95B9-D6E2-AB0528B68932}"/>
              </a:ext>
            </a:extLst>
          </p:cNvPr>
          <p:cNvSpPr txBox="1"/>
          <p:nvPr/>
        </p:nvSpPr>
        <p:spPr>
          <a:xfrm>
            <a:off x="3260157" y="3386442"/>
            <a:ext cx="22114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t"/>
            <a:r>
              <a:rPr lang="en-US" altLang="zh-TW" sz="2400" b="1" dirty="0"/>
              <a:t>Smokers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14F1B823-1CCE-ADE4-B4B3-28B2769B6F8A}"/>
              </a:ext>
            </a:extLst>
          </p:cNvPr>
          <p:cNvSpPr txBox="1"/>
          <p:nvPr/>
        </p:nvSpPr>
        <p:spPr>
          <a:xfrm>
            <a:off x="-25210" y="1338968"/>
            <a:ext cx="121920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ctr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TW" sz="3000" dirty="0"/>
              <a:t>Prevalence of mutations involving oncogenes in lung adenocarcinoma</a:t>
            </a:r>
            <a:endParaRPr lang="zh-TW" altLang="en-US" sz="3000" baseline="30000" dirty="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EB67E8EA-9BB7-255A-11F8-D99DFD08BE87}"/>
              </a:ext>
            </a:extLst>
          </p:cNvPr>
          <p:cNvSpPr txBox="1"/>
          <p:nvPr/>
        </p:nvSpPr>
        <p:spPr>
          <a:xfrm>
            <a:off x="7603557" y="3386441"/>
            <a:ext cx="22114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t"/>
            <a:r>
              <a:rPr lang="en-US" altLang="zh-TW" sz="2400" b="1" dirty="0"/>
              <a:t>Non-smokers</a:t>
            </a:r>
          </a:p>
        </p:txBody>
      </p:sp>
      <p:sp>
        <p:nvSpPr>
          <p:cNvPr id="9" name="文字方塊 10">
            <a:extLst>
              <a:ext uri="{FF2B5EF4-FFF2-40B4-BE49-F238E27FC236}">
                <a16:creationId xmlns:a16="http://schemas.microsoft.com/office/drawing/2014/main" id="{C3C9CF6A-7292-044F-204C-5CEFE46B2AE2}"/>
              </a:ext>
            </a:extLst>
          </p:cNvPr>
          <p:cNvSpPr txBox="1"/>
          <p:nvPr/>
        </p:nvSpPr>
        <p:spPr>
          <a:xfrm>
            <a:off x="5485436" y="5892906"/>
            <a:ext cx="221142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ctr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TW" sz="2800" dirty="0"/>
              <a:t>Oncogene</a:t>
            </a:r>
            <a:endParaRPr lang="zh-TW" altLang="en-US" sz="2800" baseline="30000" dirty="0"/>
          </a:p>
        </p:txBody>
      </p:sp>
      <p:sp>
        <p:nvSpPr>
          <p:cNvPr id="14" name="文字方塊 10">
            <a:extLst>
              <a:ext uri="{FF2B5EF4-FFF2-40B4-BE49-F238E27FC236}">
                <a16:creationId xmlns:a16="http://schemas.microsoft.com/office/drawing/2014/main" id="{9EE616A3-AB4E-6BF8-D04D-1246B70B2537}"/>
              </a:ext>
            </a:extLst>
          </p:cNvPr>
          <p:cNvSpPr txBox="1"/>
          <p:nvPr/>
        </p:nvSpPr>
        <p:spPr>
          <a:xfrm rot="16200000">
            <a:off x="-1078583" y="3481059"/>
            <a:ext cx="394818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ctr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TW" sz="2800" dirty="0"/>
              <a:t>% tumors with mutation in given oncogene</a:t>
            </a:r>
            <a:endParaRPr lang="zh-TW" altLang="en-US" sz="2800" baseline="30000" dirty="0"/>
          </a:p>
        </p:txBody>
      </p:sp>
    </p:spTree>
    <p:extLst>
      <p:ext uri="{BB962C8B-B14F-4D97-AF65-F5344CB8AC3E}">
        <p14:creationId xmlns:p14="http://schemas.microsoft.com/office/powerpoint/2010/main" val="22495415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0245968-A8F0-B293-41C5-8C5D554F2D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77980"/>
            <a:ext cx="9525000" cy="1143000"/>
          </a:xfrm>
        </p:spPr>
        <p:txBody>
          <a:bodyPr>
            <a:noAutofit/>
          </a:bodyPr>
          <a:lstStyle/>
          <a:p>
            <a:pPr algn="l"/>
            <a:r>
              <a:rPr lang="en-US" altLang="zh-TW" sz="3600" dirty="0"/>
              <a:t>Definition of Non-Smoking-Related Oncogenes “NSROs” </a:t>
            </a:r>
            <a:endParaRPr lang="zh-TW" altLang="en-US" sz="3600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1BCC46C9-D1E6-2A3D-C22F-8DD3D1EC6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91965" y="6331662"/>
            <a:ext cx="2844800" cy="365125"/>
          </a:xfrm>
        </p:spPr>
        <p:txBody>
          <a:bodyPr/>
          <a:lstStyle/>
          <a:p>
            <a:fld id="{AC42F1D8-3296-48F0-B15C-C16325BD0408}" type="slidenum">
              <a:rPr lang="zh-TW" altLang="en-US" smtClean="0"/>
              <a:t>22</a:t>
            </a:fld>
            <a:endParaRPr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61456D89-918F-CF36-90CC-94275867924A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926" r="5084" b="4437"/>
          <a:stretch/>
        </p:blipFill>
        <p:spPr>
          <a:xfrm>
            <a:off x="4548922" y="1619373"/>
            <a:ext cx="6423878" cy="4324227"/>
          </a:xfr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D94E8EEC-44D1-2092-EDF5-8F89805F0D76}"/>
              </a:ext>
            </a:extLst>
          </p:cNvPr>
          <p:cNvSpPr/>
          <p:nvPr/>
        </p:nvSpPr>
        <p:spPr>
          <a:xfrm>
            <a:off x="297875" y="2304492"/>
            <a:ext cx="219741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2800" b="1" dirty="0">
                <a:solidFill>
                  <a:srgbClr val="C00000"/>
                </a:solidFill>
              </a:rPr>
              <a:t>These are the NSROs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C61A8B02-697A-00E8-561D-DB6AC4C10666}"/>
              </a:ext>
            </a:extLst>
          </p:cNvPr>
          <p:cNvSpPr/>
          <p:nvPr/>
        </p:nvSpPr>
        <p:spPr>
          <a:xfrm>
            <a:off x="7082195" y="4863747"/>
            <a:ext cx="3210363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2300" b="1" dirty="0">
                <a:solidFill>
                  <a:srgbClr val="0070C0"/>
                </a:solidFill>
              </a:rPr>
              <a:t>Oncogene mutations  associated with smoking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106B58E7-5AB1-E81F-A440-1DA5C07004DA}"/>
              </a:ext>
            </a:extLst>
          </p:cNvPr>
          <p:cNvSpPr/>
          <p:nvPr/>
        </p:nvSpPr>
        <p:spPr>
          <a:xfrm>
            <a:off x="1687896" y="1622599"/>
            <a:ext cx="2935153" cy="40806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ts val="3500"/>
              </a:lnSpc>
            </a:pPr>
            <a:r>
              <a:rPr lang="en-US" altLang="zh-TW" b="1" i="1" dirty="0">
                <a:solidFill>
                  <a:srgbClr val="C00000"/>
                </a:solidFill>
              </a:rPr>
              <a:t>ERBB2</a:t>
            </a:r>
            <a:r>
              <a:rPr lang="en-US" altLang="zh-TW" b="1" dirty="0">
                <a:solidFill>
                  <a:srgbClr val="C00000"/>
                </a:solidFill>
              </a:rPr>
              <a:t> exon 20 insertion</a:t>
            </a:r>
          </a:p>
          <a:p>
            <a:pPr algn="r">
              <a:lnSpc>
                <a:spcPts val="3500"/>
              </a:lnSpc>
            </a:pPr>
            <a:r>
              <a:rPr lang="en-US" altLang="zh-TW" b="1" i="1" dirty="0">
                <a:solidFill>
                  <a:srgbClr val="C00000"/>
                </a:solidFill>
              </a:rPr>
              <a:t>RET</a:t>
            </a:r>
            <a:r>
              <a:rPr lang="en-US" altLang="zh-TW" b="1" dirty="0">
                <a:solidFill>
                  <a:srgbClr val="C00000"/>
                </a:solidFill>
              </a:rPr>
              <a:t> fusion</a:t>
            </a:r>
          </a:p>
          <a:p>
            <a:pPr algn="r">
              <a:lnSpc>
                <a:spcPts val="3500"/>
              </a:lnSpc>
            </a:pPr>
            <a:r>
              <a:rPr lang="en-US" altLang="zh-TW" b="1" i="1" dirty="0">
                <a:solidFill>
                  <a:srgbClr val="C00000"/>
                </a:solidFill>
              </a:rPr>
              <a:t>MET</a:t>
            </a:r>
            <a:r>
              <a:rPr lang="en-US" altLang="zh-TW" b="1" dirty="0">
                <a:solidFill>
                  <a:srgbClr val="C00000"/>
                </a:solidFill>
              </a:rPr>
              <a:t> exon 14 skipping</a:t>
            </a:r>
          </a:p>
          <a:p>
            <a:pPr algn="r">
              <a:lnSpc>
                <a:spcPts val="3500"/>
              </a:lnSpc>
            </a:pPr>
            <a:r>
              <a:rPr lang="en-US" altLang="zh-TW" b="1" i="1" dirty="0">
                <a:solidFill>
                  <a:srgbClr val="C00000"/>
                </a:solidFill>
              </a:rPr>
              <a:t>ALK</a:t>
            </a:r>
            <a:r>
              <a:rPr lang="en-US" altLang="zh-TW" b="1" dirty="0">
                <a:solidFill>
                  <a:srgbClr val="C00000"/>
                </a:solidFill>
              </a:rPr>
              <a:t> fusion</a:t>
            </a:r>
          </a:p>
          <a:p>
            <a:pPr algn="r">
              <a:lnSpc>
                <a:spcPts val="3500"/>
              </a:lnSpc>
            </a:pPr>
            <a:r>
              <a:rPr lang="en-US" altLang="zh-TW" b="1" i="1" dirty="0">
                <a:solidFill>
                  <a:srgbClr val="C00000"/>
                </a:solidFill>
              </a:rPr>
              <a:t>EGFR</a:t>
            </a:r>
            <a:r>
              <a:rPr lang="en-US" altLang="zh-TW" b="1" dirty="0">
                <a:solidFill>
                  <a:srgbClr val="C00000"/>
                </a:solidFill>
              </a:rPr>
              <a:t> exons 18 to 21 mut</a:t>
            </a:r>
          </a:p>
          <a:p>
            <a:pPr algn="r">
              <a:lnSpc>
                <a:spcPts val="3500"/>
              </a:lnSpc>
            </a:pPr>
            <a:r>
              <a:rPr lang="en-US" altLang="zh-TW" b="1" i="1" dirty="0"/>
              <a:t>ROS1</a:t>
            </a:r>
            <a:r>
              <a:rPr lang="en-US" altLang="zh-TW" b="1" dirty="0"/>
              <a:t> fusion</a:t>
            </a:r>
          </a:p>
          <a:p>
            <a:pPr algn="r">
              <a:lnSpc>
                <a:spcPts val="3500"/>
              </a:lnSpc>
            </a:pPr>
            <a:r>
              <a:rPr lang="en-US" altLang="zh-TW" b="1" i="1" dirty="0"/>
              <a:t>PIK3CA</a:t>
            </a:r>
            <a:r>
              <a:rPr lang="en-US" altLang="zh-TW" b="1" dirty="0"/>
              <a:t> mut</a:t>
            </a:r>
          </a:p>
          <a:p>
            <a:pPr algn="r">
              <a:lnSpc>
                <a:spcPts val="3500"/>
              </a:lnSpc>
            </a:pPr>
            <a:r>
              <a:rPr lang="en-US" altLang="zh-TW" b="1" i="1" dirty="0"/>
              <a:t>BRAF</a:t>
            </a:r>
            <a:r>
              <a:rPr lang="en-US" altLang="zh-TW" b="1" dirty="0"/>
              <a:t> mut</a:t>
            </a:r>
          </a:p>
          <a:p>
            <a:pPr algn="r">
              <a:lnSpc>
                <a:spcPts val="3500"/>
              </a:lnSpc>
            </a:pPr>
            <a:r>
              <a:rPr lang="en-US" altLang="zh-TW" b="1" i="1" dirty="0"/>
              <a:t>KRAS</a:t>
            </a:r>
            <a:r>
              <a:rPr lang="en-US" altLang="zh-TW" b="1" dirty="0"/>
              <a:t> mut 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F64048D8-C308-65F3-9370-308DC6BB7342}"/>
              </a:ext>
            </a:extLst>
          </p:cNvPr>
          <p:cNvSpPr/>
          <p:nvPr/>
        </p:nvSpPr>
        <p:spPr>
          <a:xfrm>
            <a:off x="2636912" y="686022"/>
            <a:ext cx="797998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2800" dirty="0"/>
              <a:t>Relative prevalence of oncogene mutations in non-small-cell lung cancers</a:t>
            </a:r>
            <a:r>
              <a:rPr lang="zh-TW" altLang="en-US" sz="2800" dirty="0"/>
              <a:t> </a:t>
            </a:r>
            <a:r>
              <a:rPr lang="en-US" altLang="zh-TW" sz="2800" dirty="0"/>
              <a:t>(log</a:t>
            </a:r>
            <a:r>
              <a:rPr lang="en-US" altLang="zh-TW" sz="2800" baseline="-25000" dirty="0"/>
              <a:t>2</a:t>
            </a:r>
            <a:r>
              <a:rPr lang="en-US" altLang="zh-TW" sz="2800" dirty="0"/>
              <a:t>)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50FC5389-106C-9D13-CCC6-04D60F0D4FE8}"/>
              </a:ext>
            </a:extLst>
          </p:cNvPr>
          <p:cNvSpPr/>
          <p:nvPr/>
        </p:nvSpPr>
        <p:spPr>
          <a:xfrm>
            <a:off x="152401" y="1619373"/>
            <a:ext cx="10464492" cy="232434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7">
            <a:extLst>
              <a:ext uri="{FF2B5EF4-FFF2-40B4-BE49-F238E27FC236}">
                <a16:creationId xmlns:a16="http://schemas.microsoft.com/office/drawing/2014/main" id="{1716E046-A788-7C75-F239-CA269CBBC3CB}"/>
              </a:ext>
            </a:extLst>
          </p:cNvPr>
          <p:cNvSpPr txBox="1"/>
          <p:nvPr/>
        </p:nvSpPr>
        <p:spPr>
          <a:xfrm>
            <a:off x="110505" y="5943600"/>
            <a:ext cx="354727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r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TW" b="0" i="0" u="none" strike="noStrike" kern="1200" dirty="0">
                <a:solidFill>
                  <a:srgbClr val="000000"/>
                </a:solidFill>
                <a:effectLst/>
                <a:latin typeface="+mn-lt"/>
              </a:rPr>
              <a:t>Gou, 2015</a:t>
            </a:r>
            <a:r>
              <a:rPr lang="en-US" altLang="zh-TW" dirty="0">
                <a:solidFill>
                  <a:srgbClr val="000000"/>
                </a:solidFill>
                <a:latin typeface="+mn-lt"/>
              </a:rPr>
              <a:t>, 10.1002/cncr.29531, Zheng, 10.18632/oncotarget.9541</a:t>
            </a:r>
            <a:endParaRPr lang="zh-TW" altLang="en-US" sz="1600" b="1" dirty="0">
              <a:latin typeface="+mn-lt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1DBABFC-B876-6D63-2624-F2201C26F601}"/>
              </a:ext>
            </a:extLst>
          </p:cNvPr>
          <p:cNvSpPr/>
          <p:nvPr/>
        </p:nvSpPr>
        <p:spPr>
          <a:xfrm>
            <a:off x="322120" y="400250"/>
            <a:ext cx="2103512" cy="109271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Brace 19">
            <a:extLst>
              <a:ext uri="{FF2B5EF4-FFF2-40B4-BE49-F238E27FC236}">
                <a16:creationId xmlns:a16="http://schemas.microsoft.com/office/drawing/2014/main" id="{3E76A4D6-73F5-52C8-D903-F585974227A1}"/>
              </a:ext>
            </a:extLst>
          </p:cNvPr>
          <p:cNvSpPr/>
          <p:nvPr/>
        </p:nvSpPr>
        <p:spPr>
          <a:xfrm>
            <a:off x="6781800" y="4923828"/>
            <a:ext cx="208385" cy="714972"/>
          </a:xfrm>
          <a:prstGeom prst="rightBrac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DFFFB9C-7FF7-8AB4-EFFA-740671174DD7}"/>
              </a:ext>
            </a:extLst>
          </p:cNvPr>
          <p:cNvSpPr/>
          <p:nvPr/>
        </p:nvSpPr>
        <p:spPr>
          <a:xfrm>
            <a:off x="10744200" y="1828800"/>
            <a:ext cx="533400" cy="411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BF8253C-7ACC-88D0-2B21-018D670D9656}"/>
              </a:ext>
            </a:extLst>
          </p:cNvPr>
          <p:cNvSpPr/>
          <p:nvPr/>
        </p:nvSpPr>
        <p:spPr>
          <a:xfrm>
            <a:off x="5384647" y="6090572"/>
            <a:ext cx="3547276" cy="1219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30F5DF4-B251-29A6-4337-286E8C6ACE97}"/>
              </a:ext>
            </a:extLst>
          </p:cNvPr>
          <p:cNvSpPr txBox="1"/>
          <p:nvPr/>
        </p:nvSpPr>
        <p:spPr>
          <a:xfrm>
            <a:off x="378104" y="4327037"/>
            <a:ext cx="669014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6C5C631-90DD-860B-2D36-03425777A503}"/>
              </a:ext>
            </a:extLst>
          </p:cNvPr>
          <p:cNvSpPr txBox="1"/>
          <p:nvPr/>
        </p:nvSpPr>
        <p:spPr>
          <a:xfrm>
            <a:off x="1447801" y="4876801"/>
            <a:ext cx="669014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-2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F16F06A-B1F0-0F02-9B32-014111D9BBAD}"/>
              </a:ext>
            </a:extLst>
          </p:cNvPr>
          <p:cNvSpPr txBox="1"/>
          <p:nvPr/>
        </p:nvSpPr>
        <p:spPr>
          <a:xfrm>
            <a:off x="414841" y="5181601"/>
            <a:ext cx="669014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26D10BB-4740-E7CF-D9F0-E3B3A0026CD2}"/>
              </a:ext>
            </a:extLst>
          </p:cNvPr>
          <p:cNvSpPr txBox="1"/>
          <p:nvPr/>
        </p:nvSpPr>
        <p:spPr>
          <a:xfrm>
            <a:off x="838199" y="5038163"/>
            <a:ext cx="3980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4</a:t>
            </a:r>
          </a:p>
        </p:txBody>
      </p:sp>
      <p:sp>
        <p:nvSpPr>
          <p:cNvPr id="7" name="矩形 9">
            <a:extLst>
              <a:ext uri="{FF2B5EF4-FFF2-40B4-BE49-F238E27FC236}">
                <a16:creationId xmlns:a16="http://schemas.microsoft.com/office/drawing/2014/main" id="{AC450E03-B8D9-F74C-B1A6-B9EC8959B3F4}"/>
              </a:ext>
            </a:extLst>
          </p:cNvPr>
          <p:cNvSpPr/>
          <p:nvPr/>
        </p:nvSpPr>
        <p:spPr>
          <a:xfrm>
            <a:off x="8483129" y="3037834"/>
            <a:ext cx="219741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2400" dirty="0">
                <a:solidFill>
                  <a:srgbClr val="C00000"/>
                </a:solidFill>
              </a:rPr>
              <a:t>More prevalent in non-smokers</a:t>
            </a:r>
          </a:p>
        </p:txBody>
      </p:sp>
      <p:sp>
        <p:nvSpPr>
          <p:cNvPr id="8" name="矩形 10">
            <a:extLst>
              <a:ext uri="{FF2B5EF4-FFF2-40B4-BE49-F238E27FC236}">
                <a16:creationId xmlns:a16="http://schemas.microsoft.com/office/drawing/2014/main" id="{0855E9A4-AF2A-4F1E-4C44-277731DFDA0C}"/>
              </a:ext>
            </a:extLst>
          </p:cNvPr>
          <p:cNvSpPr/>
          <p:nvPr/>
        </p:nvSpPr>
        <p:spPr>
          <a:xfrm>
            <a:off x="4648200" y="4038600"/>
            <a:ext cx="228018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2400" dirty="0">
                <a:solidFill>
                  <a:srgbClr val="0070C0"/>
                </a:solidFill>
              </a:rPr>
              <a:t>More prevalent in smokers</a:t>
            </a:r>
          </a:p>
        </p:txBody>
      </p:sp>
    </p:spTree>
    <p:extLst>
      <p:ext uri="{BB962C8B-B14F-4D97-AF65-F5344CB8AC3E}">
        <p14:creationId xmlns:p14="http://schemas.microsoft.com/office/powerpoint/2010/main" val="40572023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705A6F4-9635-093D-CC9E-D0D51E48D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9753600" cy="1935162"/>
          </a:xfrm>
        </p:spPr>
        <p:txBody>
          <a:bodyPr/>
          <a:lstStyle/>
          <a:p>
            <a:pPr algn="l"/>
            <a:r>
              <a:rPr lang="en-US" sz="3200" dirty="0"/>
              <a:t>Lung cancers with mutations in non-smoking-related oncogenes (NSRO-driven lung cancers) also occur in smokers</a:t>
            </a:r>
            <a:br>
              <a:rPr lang="en-US" sz="4000" dirty="0"/>
            </a:br>
            <a:endParaRPr lang="en-US" sz="4000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D749845-FC3C-9F41-CAAA-E126592F05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905000"/>
            <a:ext cx="10972800" cy="3755160"/>
          </a:xfrm>
        </p:spPr>
        <p:txBody>
          <a:bodyPr/>
          <a:lstStyle/>
          <a:p>
            <a:r>
              <a:rPr lang="en-US" sz="2800" dirty="0"/>
              <a:t>We studied a total of 173 tumor regions from 48 tumors</a:t>
            </a:r>
          </a:p>
          <a:p>
            <a:r>
              <a:rPr lang="en-US" sz="2800" dirty="0"/>
              <a:t>We did whole-exome sequencing and categorized the tumors as</a:t>
            </a:r>
          </a:p>
          <a:p>
            <a:r>
              <a:rPr lang="en-US" sz="2800" dirty="0"/>
              <a:t>NSRO-driven in non-smokers (25)</a:t>
            </a:r>
          </a:p>
          <a:p>
            <a:r>
              <a:rPr lang="en-US" sz="2800" dirty="0"/>
              <a:t>NSRO-driven in smokers (12)</a:t>
            </a:r>
          </a:p>
          <a:p>
            <a:r>
              <a:rPr lang="en-US" sz="2800" dirty="0"/>
              <a:t>“Typical smoking” (non-NSRO-driven in smokers, 11)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2B44DB-7BBC-4FB0-5F41-352DEE67A3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FFB4C55-9A55-45A0-A2A5-ECC3126D7CB8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4AC9FC2-521F-3463-FFB1-7087D64328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1561" y="3362708"/>
            <a:ext cx="2263277" cy="27224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0375C60-AFE0-CAD7-AFF2-DE018B1CF300}"/>
              </a:ext>
            </a:extLst>
          </p:cNvPr>
          <p:cNvSpPr txBox="1"/>
          <p:nvPr/>
        </p:nvSpPr>
        <p:spPr>
          <a:xfrm>
            <a:off x="2616292" y="4876920"/>
            <a:ext cx="5943600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800" dirty="0"/>
              <a:t>黃振洋，</a:t>
            </a:r>
            <a:endParaRPr lang="en-US" altLang="zh-CN" sz="2800" dirty="0"/>
          </a:p>
          <a:p>
            <a:pPr algn="r"/>
            <a:r>
              <a:rPr lang="en-US" altLang="zh-CN" sz="2800" dirty="0"/>
              <a:t>Duke-NUS </a:t>
            </a:r>
          </a:p>
          <a:p>
            <a:pPr algn="r"/>
            <a:r>
              <a:rPr lang="en-US" altLang="zh-CN" sz="2800" dirty="0"/>
              <a:t>Chang Gung Memorial Hospital, Linkou</a:t>
            </a:r>
          </a:p>
          <a:p>
            <a:pPr algn="r"/>
            <a:r>
              <a:rPr lang="en-US" dirty="0"/>
              <a:t>Huang, 2023, </a:t>
            </a:r>
            <a:r>
              <a:rPr lang="en-US" b="0" i="0" dirty="0">
                <a:solidFill>
                  <a:srgbClr val="333333"/>
                </a:solidFill>
                <a:effectLst/>
                <a:latin typeface="GillSansRegular"/>
              </a:rPr>
              <a:t>10.1101/2023.07.04.547310</a:t>
            </a:r>
            <a:endParaRPr lang="en-US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9275086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C07E486-D315-34C1-00A4-B4655D2CC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9220200" cy="1143000"/>
          </a:xfrm>
        </p:spPr>
        <p:txBody>
          <a:bodyPr/>
          <a:lstStyle/>
          <a:p>
            <a:pPr algn="l"/>
            <a:r>
              <a:rPr lang="en-US" dirty="0"/>
              <a:t>Some genomic characteristics of the 3 groups of tumors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6B8598-AAFF-F649-1F44-1BC98656D3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FFB4C55-9A55-45A0-A2A5-ECC3126D7CB8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FFFD38B-A4F9-4E10-224F-D3FBF44615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388" b="49172"/>
          <a:stretch/>
        </p:blipFill>
        <p:spPr>
          <a:xfrm>
            <a:off x="706097" y="1642411"/>
            <a:ext cx="10779806" cy="193898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0509254-590A-955B-20F2-600AAAF70E08}"/>
              </a:ext>
            </a:extLst>
          </p:cNvPr>
          <p:cNvSpPr/>
          <p:nvPr/>
        </p:nvSpPr>
        <p:spPr>
          <a:xfrm>
            <a:off x="304800" y="1524000"/>
            <a:ext cx="1219200" cy="60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0E0EE2-FD99-BBDA-37DD-D1D1D86F650D}"/>
              </a:ext>
            </a:extLst>
          </p:cNvPr>
          <p:cNvSpPr txBox="1"/>
          <p:nvPr/>
        </p:nvSpPr>
        <p:spPr>
          <a:xfrm>
            <a:off x="6478268" y="1294685"/>
            <a:ext cx="1899920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NSRO-driven</a:t>
            </a:r>
          </a:p>
          <a:p>
            <a:pPr algn="ctr"/>
            <a:r>
              <a:rPr lang="en-US" sz="2000" b="1" dirty="0"/>
              <a:t>in smokers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9C68EB-3DB9-C129-C40D-975DF5F16457}"/>
              </a:ext>
            </a:extLst>
          </p:cNvPr>
          <p:cNvSpPr txBox="1"/>
          <p:nvPr/>
        </p:nvSpPr>
        <p:spPr>
          <a:xfrm>
            <a:off x="8526776" y="1294685"/>
            <a:ext cx="1531624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Typical smoking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D604C78-0B91-6DEC-9607-20334BA6F4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617"/>
          <a:stretch/>
        </p:blipFill>
        <p:spPr>
          <a:xfrm>
            <a:off x="706097" y="3657600"/>
            <a:ext cx="10779806" cy="86975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B62FCDC-3B9C-E61C-62EA-0602E84D36D7}"/>
              </a:ext>
            </a:extLst>
          </p:cNvPr>
          <p:cNvSpPr/>
          <p:nvPr/>
        </p:nvSpPr>
        <p:spPr>
          <a:xfrm>
            <a:off x="0" y="3631451"/>
            <a:ext cx="1219200" cy="12953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FFB323F-CD37-F7A3-6B09-234558451B72}"/>
              </a:ext>
            </a:extLst>
          </p:cNvPr>
          <p:cNvSpPr/>
          <p:nvPr/>
        </p:nvSpPr>
        <p:spPr>
          <a:xfrm>
            <a:off x="2847318" y="1592360"/>
            <a:ext cx="3401082" cy="5412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A7016D-DCD9-FBC9-756D-ECA336A2F3F6}"/>
              </a:ext>
            </a:extLst>
          </p:cNvPr>
          <p:cNvSpPr txBox="1"/>
          <p:nvPr/>
        </p:nvSpPr>
        <p:spPr>
          <a:xfrm>
            <a:off x="2255524" y="2038290"/>
            <a:ext cx="3611876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NSRO-driven in non-smokers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9D025D8-4665-A179-9888-01EFE55181DF}"/>
              </a:ext>
            </a:extLst>
          </p:cNvPr>
          <p:cNvSpPr/>
          <p:nvPr/>
        </p:nvSpPr>
        <p:spPr>
          <a:xfrm flipH="1">
            <a:off x="5867400" y="1981201"/>
            <a:ext cx="462280" cy="3771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65A52A2-DE71-1CF0-92A2-DCD2E9574084}"/>
              </a:ext>
            </a:extLst>
          </p:cNvPr>
          <p:cNvSpPr txBox="1"/>
          <p:nvPr/>
        </p:nvSpPr>
        <p:spPr>
          <a:xfrm>
            <a:off x="716488" y="5987019"/>
            <a:ext cx="472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Huang, 2023, </a:t>
            </a:r>
            <a:r>
              <a:rPr lang="en-US" b="0" i="0" dirty="0">
                <a:solidFill>
                  <a:srgbClr val="333333"/>
                </a:solidFill>
                <a:effectLst/>
                <a:latin typeface="GillSansRegular"/>
              </a:rPr>
              <a:t>10.1101/2023.07.04.547310</a:t>
            </a:r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E426256-9DFC-6C8D-0FB7-EA81A812B7EB}"/>
              </a:ext>
            </a:extLst>
          </p:cNvPr>
          <p:cNvSpPr txBox="1"/>
          <p:nvPr/>
        </p:nvSpPr>
        <p:spPr>
          <a:xfrm rot="16200000">
            <a:off x="662200" y="2476144"/>
            <a:ext cx="1655029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Number of mutations</a:t>
            </a:r>
          </a:p>
        </p:txBody>
      </p:sp>
    </p:spTree>
    <p:extLst>
      <p:ext uri="{BB962C8B-B14F-4D97-AF65-F5344CB8AC3E}">
        <p14:creationId xmlns:p14="http://schemas.microsoft.com/office/powerpoint/2010/main" val="26958036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B900A-7A3F-8BB7-1CC7-6A91985A04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59398"/>
            <a:ext cx="9753600" cy="1143000"/>
          </a:xfrm>
        </p:spPr>
        <p:txBody>
          <a:bodyPr/>
          <a:lstStyle/>
          <a:p>
            <a:pPr algn="l"/>
            <a:r>
              <a:rPr lang="en-US" sz="3600" dirty="0"/>
              <a:t>Mutational signature of smoking is absent from NSRO-driven tumors in smokers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BAC54BE-4C54-066D-7378-6BBAB61F9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EB465D-2B07-4782-9D38-CDF7B0E66DA7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D73D1E-873C-85C6-C078-AB18FA81B2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639" t="10846" r="1882" b="22850"/>
          <a:stretch/>
        </p:blipFill>
        <p:spPr>
          <a:xfrm>
            <a:off x="1828800" y="2015172"/>
            <a:ext cx="8331200" cy="429795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1F54E11-12BC-9BBA-0043-B16533D9E409}"/>
              </a:ext>
            </a:extLst>
          </p:cNvPr>
          <p:cNvSpPr txBox="1"/>
          <p:nvPr/>
        </p:nvSpPr>
        <p:spPr>
          <a:xfrm>
            <a:off x="6545576" y="1295400"/>
            <a:ext cx="1760224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NSRO-driven</a:t>
            </a:r>
          </a:p>
          <a:p>
            <a:pPr algn="ctr"/>
            <a:r>
              <a:rPr lang="en-US" sz="2000" b="1" dirty="0"/>
              <a:t>in smokers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E34D25-2BF8-9CF1-3981-E55CE7A2653B}"/>
              </a:ext>
            </a:extLst>
          </p:cNvPr>
          <p:cNvSpPr txBox="1"/>
          <p:nvPr/>
        </p:nvSpPr>
        <p:spPr>
          <a:xfrm>
            <a:off x="8526776" y="1294685"/>
            <a:ext cx="1531624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Typical smoking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A319CCF-0E75-91E5-86FB-02526A4FC3CA}"/>
              </a:ext>
            </a:extLst>
          </p:cNvPr>
          <p:cNvSpPr txBox="1"/>
          <p:nvPr/>
        </p:nvSpPr>
        <p:spPr>
          <a:xfrm>
            <a:off x="2255524" y="1981200"/>
            <a:ext cx="3611876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NSRO-driven in non-smokers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404A45D-A32B-B59D-2288-EA9F60F77455}"/>
              </a:ext>
            </a:extLst>
          </p:cNvPr>
          <p:cNvSpPr/>
          <p:nvPr/>
        </p:nvSpPr>
        <p:spPr>
          <a:xfrm flipH="1">
            <a:off x="5867400" y="1981201"/>
            <a:ext cx="462280" cy="3771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A220CA-D0AB-BD7E-4D1A-08FD30688106}"/>
              </a:ext>
            </a:extLst>
          </p:cNvPr>
          <p:cNvSpPr txBox="1"/>
          <p:nvPr/>
        </p:nvSpPr>
        <p:spPr>
          <a:xfrm rot="16200000">
            <a:off x="133355" y="3158877"/>
            <a:ext cx="2712719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b="1" dirty="0"/>
              <a:t>Number of mutations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BA81366-CC6F-4372-C3F2-7E4781494675}"/>
              </a:ext>
            </a:extLst>
          </p:cNvPr>
          <p:cNvSpPr txBox="1"/>
          <p:nvPr/>
        </p:nvSpPr>
        <p:spPr>
          <a:xfrm rot="16200000">
            <a:off x="625535" y="5210671"/>
            <a:ext cx="1698644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Proportion of mutations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C611991-CF09-B752-B9B3-1B138E9C2811}"/>
              </a:ext>
            </a:extLst>
          </p:cNvPr>
          <p:cNvSpPr txBox="1"/>
          <p:nvPr/>
        </p:nvSpPr>
        <p:spPr>
          <a:xfrm>
            <a:off x="1371600" y="6413936"/>
            <a:ext cx="472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Huang, 2023, </a:t>
            </a:r>
            <a:r>
              <a:rPr lang="en-US" b="0" i="0" dirty="0">
                <a:solidFill>
                  <a:srgbClr val="333333"/>
                </a:solidFill>
                <a:effectLst/>
                <a:latin typeface="GillSansRegular"/>
              </a:rPr>
              <a:t>10.1101/2023.07.04.547310</a:t>
            </a:r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0A5FA44-44CA-8236-6650-2DD803B66FA7}"/>
              </a:ext>
            </a:extLst>
          </p:cNvPr>
          <p:cNvSpPr/>
          <p:nvPr/>
        </p:nvSpPr>
        <p:spPr>
          <a:xfrm>
            <a:off x="6294124" y="2133600"/>
            <a:ext cx="640076" cy="224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67802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3CAE0-1BD0-D593-2B08-7424633653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715962"/>
          </a:xfrm>
        </p:spPr>
        <p:txBody>
          <a:bodyPr/>
          <a:lstStyle/>
          <a:p>
            <a:pPr algn="l"/>
            <a:r>
              <a:rPr lang="en-US" dirty="0"/>
              <a:t>Example spectra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388DB8-DE3E-8AAE-5C92-9E1506A70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67800" y="6232425"/>
            <a:ext cx="2844800" cy="365125"/>
          </a:xfrm>
        </p:spPr>
        <p:txBody>
          <a:bodyPr/>
          <a:lstStyle/>
          <a:p>
            <a:pPr>
              <a:defRPr/>
            </a:pPr>
            <a:fld id="{47EB465D-2B07-4782-9D38-CDF7B0E66DA7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E905BD-7712-F582-DD32-8545BB9B2521}"/>
              </a:ext>
            </a:extLst>
          </p:cNvPr>
          <p:cNvSpPr txBox="1"/>
          <p:nvPr/>
        </p:nvSpPr>
        <p:spPr>
          <a:xfrm>
            <a:off x="685800" y="6260068"/>
            <a:ext cx="472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Huang, 2023, </a:t>
            </a:r>
            <a:r>
              <a:rPr lang="en-US" b="0" i="0" dirty="0">
                <a:solidFill>
                  <a:srgbClr val="333333"/>
                </a:solidFill>
                <a:effectLst/>
                <a:latin typeface="GillSansRegular"/>
              </a:rPr>
              <a:t>10.1101/2023.07.04.547310</a:t>
            </a:r>
            <a:endParaRPr lang="en-US" dirty="0">
              <a:highlight>
                <a:srgbClr val="FFFF00"/>
              </a:highlight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6864A4-7F35-83D2-4A41-2302377F449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540" r="1406"/>
          <a:stretch/>
        </p:blipFill>
        <p:spPr>
          <a:xfrm>
            <a:off x="1752600" y="3886200"/>
            <a:ext cx="9677400" cy="107456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4E88724-03AA-36C2-F7E8-A4C755C40F4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6939"/>
          <a:stretch/>
        </p:blipFill>
        <p:spPr>
          <a:xfrm>
            <a:off x="1752600" y="1125674"/>
            <a:ext cx="9784928" cy="107456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A54582E-ADEF-3BD1-7359-8FF8346AFA27}"/>
              </a:ext>
            </a:extLst>
          </p:cNvPr>
          <p:cNvSpPr txBox="1"/>
          <p:nvPr/>
        </p:nvSpPr>
        <p:spPr>
          <a:xfrm rot="16200000">
            <a:off x="1590150" y="1481890"/>
            <a:ext cx="12025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Number of</a:t>
            </a:r>
          </a:p>
          <a:p>
            <a:pPr algn="ctr"/>
            <a:r>
              <a:rPr lang="en-US" dirty="0"/>
              <a:t>mutations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E94058D-5065-356C-F4D1-4D53BF069B07}"/>
              </a:ext>
            </a:extLst>
          </p:cNvPr>
          <p:cNvSpPr txBox="1"/>
          <p:nvPr/>
        </p:nvSpPr>
        <p:spPr>
          <a:xfrm rot="16200000">
            <a:off x="1313151" y="5047974"/>
            <a:ext cx="12025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Pro- portion</a:t>
            </a:r>
          </a:p>
          <a:p>
            <a:pPr algn="ctr"/>
            <a:r>
              <a:rPr lang="en-US" dirty="0"/>
              <a:t>of mutations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28C1F5-E067-6420-5AF8-E20660195BB2}"/>
              </a:ext>
            </a:extLst>
          </p:cNvPr>
          <p:cNvSpPr txBox="1"/>
          <p:nvPr/>
        </p:nvSpPr>
        <p:spPr>
          <a:xfrm rot="16200000">
            <a:off x="1590150" y="4164498"/>
            <a:ext cx="12025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Number of</a:t>
            </a:r>
          </a:p>
          <a:p>
            <a:pPr algn="ctr"/>
            <a:r>
              <a:rPr lang="en-US" dirty="0"/>
              <a:t>mutations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E3EAE8-5152-6FD4-C0DC-B62539D27A90}"/>
              </a:ext>
            </a:extLst>
          </p:cNvPr>
          <p:cNvSpPr txBox="1"/>
          <p:nvPr/>
        </p:nvSpPr>
        <p:spPr>
          <a:xfrm>
            <a:off x="697907" y="4111160"/>
            <a:ext cx="8776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Typical </a:t>
            </a:r>
          </a:p>
          <a:p>
            <a:pPr algn="ctr"/>
            <a:r>
              <a:rPr lang="en-US" dirty="0"/>
              <a:t>smoker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A94513-C847-B4D0-EBC0-6FC187C34295}"/>
              </a:ext>
            </a:extLst>
          </p:cNvPr>
          <p:cNvSpPr txBox="1"/>
          <p:nvPr/>
        </p:nvSpPr>
        <p:spPr>
          <a:xfrm>
            <a:off x="368426" y="1487269"/>
            <a:ext cx="15365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NSRO-driven</a:t>
            </a:r>
          </a:p>
          <a:p>
            <a:pPr algn="ctr"/>
            <a:r>
              <a:rPr lang="en-US" dirty="0"/>
              <a:t>in non-smoker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590D619-146E-E8B6-0A32-47E6EEFC9296}"/>
              </a:ext>
            </a:extLst>
          </p:cNvPr>
          <p:cNvGrpSpPr/>
          <p:nvPr/>
        </p:nvGrpSpPr>
        <p:grpSpPr>
          <a:xfrm>
            <a:off x="2492078" y="5144254"/>
            <a:ext cx="9014122" cy="1088171"/>
            <a:chOff x="2419188" y="5313104"/>
            <a:chExt cx="9014122" cy="1088171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1B39C412-BC6D-43ED-D691-AF54324A0111}"/>
                </a:ext>
              </a:extLst>
            </p:cNvPr>
            <p:cNvGrpSpPr/>
            <p:nvPr/>
          </p:nvGrpSpPr>
          <p:grpSpPr>
            <a:xfrm>
              <a:off x="2419188" y="5313104"/>
              <a:ext cx="9014122" cy="947850"/>
              <a:chOff x="2419188" y="5313104"/>
              <a:chExt cx="9014122" cy="947850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5E15A503-9346-F62F-C7D3-F355DF3D6C7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10763" t="29384" r="1"/>
              <a:stretch/>
            </p:blipFill>
            <p:spPr>
              <a:xfrm>
                <a:off x="2721931" y="5373025"/>
                <a:ext cx="8711379" cy="887929"/>
              </a:xfrm>
              <a:prstGeom prst="rect">
                <a:avLst/>
              </a:prstGeom>
            </p:spPr>
          </p:pic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7E45E95-9D49-3149-4316-89E02B26A49F}"/>
                  </a:ext>
                </a:extLst>
              </p:cNvPr>
              <p:cNvSpPr txBox="1"/>
              <p:nvPr/>
            </p:nvSpPr>
            <p:spPr>
              <a:xfrm>
                <a:off x="2419188" y="5313104"/>
                <a:ext cx="47641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0.9</a:t>
                </a:r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86DB0A3-50B5-29CE-685D-8B12F4856472}"/>
                </a:ext>
              </a:extLst>
            </p:cNvPr>
            <p:cNvSpPr txBox="1"/>
            <p:nvPr/>
          </p:nvSpPr>
          <p:spPr>
            <a:xfrm>
              <a:off x="2517714" y="603194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D11A0D7C-6E84-9D87-F401-454856B1C6A0}"/>
              </a:ext>
            </a:extLst>
          </p:cNvPr>
          <p:cNvSpPr txBox="1"/>
          <p:nvPr/>
        </p:nvSpPr>
        <p:spPr>
          <a:xfrm>
            <a:off x="237418" y="5309282"/>
            <a:ext cx="10579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Smoking</a:t>
            </a:r>
          </a:p>
          <a:p>
            <a:pPr algn="ctr"/>
            <a:r>
              <a:rPr lang="en-US" dirty="0"/>
              <a:t>signature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CA18601-FD68-4A9D-4BBF-C4CA4013A783}"/>
              </a:ext>
            </a:extLst>
          </p:cNvPr>
          <p:cNvGrpSpPr/>
          <p:nvPr/>
        </p:nvGrpSpPr>
        <p:grpSpPr>
          <a:xfrm>
            <a:off x="2608937" y="2672553"/>
            <a:ext cx="8668663" cy="1061247"/>
            <a:chOff x="2495388" y="2596353"/>
            <a:chExt cx="8668663" cy="1061247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815C54C3-0B8D-0D5E-942B-A5BE4B34D9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462"/>
            <a:stretch/>
          </p:blipFill>
          <p:spPr>
            <a:xfrm>
              <a:off x="2721931" y="2608913"/>
              <a:ext cx="8442120" cy="1001614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1DB8AA9-F35C-6573-6553-8C877623CF75}"/>
                </a:ext>
              </a:extLst>
            </p:cNvPr>
            <p:cNvSpPr txBox="1"/>
            <p:nvPr/>
          </p:nvSpPr>
          <p:spPr>
            <a:xfrm>
              <a:off x="2495388" y="2596353"/>
              <a:ext cx="4764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12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035922E-0CA3-623B-574A-7F7733103D08}"/>
                </a:ext>
              </a:extLst>
            </p:cNvPr>
            <p:cNvSpPr txBox="1"/>
            <p:nvPr/>
          </p:nvSpPr>
          <p:spPr>
            <a:xfrm>
              <a:off x="2495388" y="3288268"/>
              <a:ext cx="4764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5D2CCFC9-373A-9F37-A6FB-E141B556E124}"/>
              </a:ext>
            </a:extLst>
          </p:cNvPr>
          <p:cNvSpPr txBox="1"/>
          <p:nvPr/>
        </p:nvSpPr>
        <p:spPr>
          <a:xfrm>
            <a:off x="447101" y="2819400"/>
            <a:ext cx="13792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NSRO-driven</a:t>
            </a:r>
          </a:p>
          <a:p>
            <a:pPr algn="ctr"/>
            <a:r>
              <a:rPr lang="en-US" dirty="0"/>
              <a:t>in smoker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C7D2558-193B-02FD-B43A-99D304B6886C}"/>
              </a:ext>
            </a:extLst>
          </p:cNvPr>
          <p:cNvSpPr txBox="1"/>
          <p:nvPr/>
        </p:nvSpPr>
        <p:spPr>
          <a:xfrm rot="16200000">
            <a:off x="1590150" y="2809348"/>
            <a:ext cx="12025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Number of</a:t>
            </a:r>
          </a:p>
          <a:p>
            <a:pPr algn="ctr"/>
            <a:r>
              <a:rPr lang="en-US" dirty="0"/>
              <a:t>mutations</a:t>
            </a:r>
          </a:p>
        </p:txBody>
      </p:sp>
    </p:spTree>
    <p:extLst>
      <p:ext uri="{BB962C8B-B14F-4D97-AF65-F5344CB8AC3E}">
        <p14:creationId xmlns:p14="http://schemas.microsoft.com/office/powerpoint/2010/main" val="15354638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31DA4DD-F524-34B4-09FF-E33E624C6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9144000" cy="1401762"/>
          </a:xfrm>
        </p:spPr>
        <p:txBody>
          <a:bodyPr/>
          <a:lstStyle/>
          <a:p>
            <a:pPr algn="l"/>
            <a:r>
              <a:rPr lang="en-US" dirty="0"/>
              <a:t>Questions about NSRO-driven lung cancer in smokers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27C2656-4F90-C723-9E63-E8305ED91F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806143"/>
            <a:ext cx="10972800" cy="4525963"/>
          </a:xfrm>
        </p:spPr>
        <p:txBody>
          <a:bodyPr/>
          <a:lstStyle/>
          <a:p>
            <a:r>
              <a:rPr lang="en-US" dirty="0"/>
              <a:t>Different cell of origin than “typical smoking” tumors?</a:t>
            </a:r>
          </a:p>
          <a:p>
            <a:r>
              <a:rPr lang="en-US" dirty="0"/>
              <a:t>Selection against tobacco-mutated cells?</a:t>
            </a:r>
          </a:p>
          <a:p>
            <a:r>
              <a:rPr lang="en-US" dirty="0"/>
              <a:t>Does tobacco contribute to oncogenesis in NSRO-driven tumors in smokers through non-mutagenic mechanisms?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9B39A6-512A-B04C-C4D3-B4D25AE275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EB465D-2B07-4782-9D38-CDF7B0E66DA7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488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9C33A-FDE9-FC09-03EA-DA07E138F0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098" y="20904"/>
            <a:ext cx="9777902" cy="923330"/>
          </a:xfrm>
        </p:spPr>
        <p:txBody>
          <a:bodyPr/>
          <a:lstStyle/>
          <a:p>
            <a:pPr algn="l"/>
            <a:r>
              <a:rPr lang="en-US" sz="3200" dirty="0"/>
              <a:t>Suggestive evidence that smoking still plays a role in NSRO-driven cancers in smokers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389D2D7-564D-C754-665A-E19C7D1CE2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EB465D-2B07-4782-9D38-CDF7B0E66DA7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34C536-5FE9-5EBF-3C80-E899E5139804}"/>
              </a:ext>
            </a:extLst>
          </p:cNvPr>
          <p:cNvSpPr txBox="1"/>
          <p:nvPr/>
        </p:nvSpPr>
        <p:spPr>
          <a:xfrm>
            <a:off x="234513" y="6169581"/>
            <a:ext cx="4596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Huang, 2023, </a:t>
            </a:r>
            <a:r>
              <a:rPr lang="en-US" b="0" i="0" dirty="0">
                <a:solidFill>
                  <a:srgbClr val="333333"/>
                </a:solidFill>
                <a:effectLst/>
                <a:latin typeface="GillSansRegular"/>
              </a:rPr>
              <a:t>10.1101/2023.07.04.547310</a:t>
            </a:r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4B73A9-9B11-4CB7-690E-C933D186D852}"/>
              </a:ext>
            </a:extLst>
          </p:cNvPr>
          <p:cNvSpPr txBox="1"/>
          <p:nvPr/>
        </p:nvSpPr>
        <p:spPr>
          <a:xfrm>
            <a:off x="5631175" y="968514"/>
            <a:ext cx="2601675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Smokers</a:t>
            </a:r>
          </a:p>
          <a:p>
            <a:pPr algn="ctr"/>
            <a:r>
              <a:rPr lang="en-US" sz="2000" b="1" dirty="0"/>
              <a:t>NSRO-driven   Typical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1D850A-B02E-19A3-8067-7EA2B84F32CB}"/>
              </a:ext>
            </a:extLst>
          </p:cNvPr>
          <p:cNvSpPr txBox="1"/>
          <p:nvPr/>
        </p:nvSpPr>
        <p:spPr>
          <a:xfrm>
            <a:off x="2846848" y="1029407"/>
            <a:ext cx="2601676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Non-Smokers</a:t>
            </a:r>
          </a:p>
          <a:p>
            <a:pPr algn="ctr"/>
            <a:r>
              <a:rPr lang="en-US" sz="2000" b="1" dirty="0"/>
              <a:t>NSRO-driven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D140A12-2240-D944-EF93-756060AE6D67}"/>
              </a:ext>
            </a:extLst>
          </p:cNvPr>
          <p:cNvGrpSpPr/>
          <p:nvPr/>
        </p:nvGrpSpPr>
        <p:grpSpPr>
          <a:xfrm>
            <a:off x="2209800" y="1752601"/>
            <a:ext cx="9653156" cy="4203218"/>
            <a:chOff x="3031663" y="2057400"/>
            <a:chExt cx="8686799" cy="3429000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5C6DEA5B-19E0-451A-9597-30A8C0574580}"/>
                </a:ext>
              </a:extLst>
            </p:cNvPr>
            <p:cNvGrpSpPr/>
            <p:nvPr/>
          </p:nvGrpSpPr>
          <p:grpSpPr>
            <a:xfrm>
              <a:off x="3031663" y="2362200"/>
              <a:ext cx="8686799" cy="3124200"/>
              <a:chOff x="3002569" y="2362200"/>
              <a:chExt cx="8686799" cy="3124200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F8FA434A-925C-8A19-A818-86C18B5C8B7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26620" r="71965" b="18231"/>
              <a:stretch/>
            </p:blipFill>
            <p:spPr>
              <a:xfrm>
                <a:off x="3002569" y="2362200"/>
                <a:ext cx="2521009" cy="3124200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298FD592-DAD5-B236-6259-AB716F83D3E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31433" t="26620" b="18231"/>
              <a:stretch/>
            </p:blipFill>
            <p:spPr>
              <a:xfrm>
                <a:off x="5523577" y="2362200"/>
                <a:ext cx="6165791" cy="3124200"/>
              </a:xfrm>
              <a:prstGeom prst="rect">
                <a:avLst/>
              </a:prstGeom>
            </p:spPr>
          </p:pic>
        </p:grp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F6CCC8B-638B-80F2-ABCE-08BD130B26E0}"/>
                </a:ext>
              </a:extLst>
            </p:cNvPr>
            <p:cNvSpPr/>
            <p:nvPr/>
          </p:nvSpPr>
          <p:spPr>
            <a:xfrm>
              <a:off x="3508951" y="2057400"/>
              <a:ext cx="2521009" cy="228600"/>
            </a:xfrm>
            <a:prstGeom prst="rect">
              <a:avLst/>
            </a:prstGeom>
            <a:solidFill>
              <a:srgbClr val="66CAE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2C95C35-2ACB-E079-4A1B-755BC79C9CE4}"/>
                </a:ext>
              </a:extLst>
            </p:cNvPr>
            <p:cNvSpPr/>
            <p:nvPr/>
          </p:nvSpPr>
          <p:spPr>
            <a:xfrm>
              <a:off x="6048894" y="2057400"/>
              <a:ext cx="1598242" cy="228600"/>
            </a:xfrm>
            <a:prstGeom prst="rect">
              <a:avLst/>
            </a:prstGeom>
            <a:solidFill>
              <a:srgbClr val="EB667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8087230-E2BB-71E4-3CA7-A5138FA9F6FF}"/>
                </a:ext>
              </a:extLst>
            </p:cNvPr>
            <p:cNvSpPr/>
            <p:nvPr/>
          </p:nvSpPr>
          <p:spPr>
            <a:xfrm>
              <a:off x="7638941" y="2057400"/>
              <a:ext cx="712350" cy="228600"/>
            </a:xfrm>
            <a:prstGeom prst="rect">
              <a:avLst/>
            </a:prstGeom>
            <a:solidFill>
              <a:srgbClr val="22853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56AE352C-7291-C6BF-43F5-4C7F4F69B5F9}"/>
              </a:ext>
            </a:extLst>
          </p:cNvPr>
          <p:cNvSpPr txBox="1"/>
          <p:nvPr/>
        </p:nvSpPr>
        <p:spPr>
          <a:xfrm>
            <a:off x="234513" y="1383350"/>
            <a:ext cx="2521009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Transcriptome differences between smokers and non-smokers regardless of NSRO status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C16B72C-587D-3510-C22B-7D36BAEC9E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31377" y="1283615"/>
            <a:ext cx="1211685" cy="739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2013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5B275A-3247-4D5C-89C2-C23B356B3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9220200" cy="944562"/>
          </a:xfrm>
        </p:spPr>
        <p:txBody>
          <a:bodyPr/>
          <a:lstStyle/>
          <a:p>
            <a:pPr algn="l"/>
            <a:r>
              <a:rPr lang="en-US" dirty="0"/>
              <a:t>Outline</a:t>
            </a:r>
            <a:endParaRPr lang="en-SG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830D97-CCC7-475D-B0AE-BB77BD2ACE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1447800"/>
            <a:ext cx="10972800" cy="4525963"/>
          </a:xfrm>
        </p:spPr>
        <p:txBody>
          <a:bodyPr/>
          <a:lstStyle/>
          <a:p>
            <a:r>
              <a:rPr lang="en-SG" dirty="0"/>
              <a:t>Background on mutational signatures</a:t>
            </a:r>
          </a:p>
          <a:p>
            <a:r>
              <a:rPr lang="en-SG" dirty="0"/>
              <a:t>Many East Asian lung cancers in smokers do not have mutations due to smoking</a:t>
            </a:r>
          </a:p>
          <a:p>
            <a:r>
              <a:rPr lang="en-US" dirty="0"/>
              <a:t>AA (aristolochic acid, </a:t>
            </a:r>
            <a:r>
              <a:rPr lang="zh-HK" altLang="en-US" dirty="0"/>
              <a:t>馬兜鈴酸</a:t>
            </a:r>
            <a:r>
              <a:rPr lang="en-US" dirty="0"/>
              <a:t>) and liver cancer </a:t>
            </a:r>
            <a:endParaRPr lang="en-US" sz="32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23FEB58-4280-499E-B933-D366B13EC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B7F0F32-E763-409B-A0CB-46F9931D5A6C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379BA8F9-A6C1-649A-B67C-30E2A2BFBF2B}"/>
              </a:ext>
            </a:extLst>
          </p:cNvPr>
          <p:cNvSpPr/>
          <p:nvPr/>
        </p:nvSpPr>
        <p:spPr>
          <a:xfrm>
            <a:off x="0" y="3124200"/>
            <a:ext cx="1143000" cy="5334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2780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5B275A-3247-4D5C-89C2-C23B356B3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9220200" cy="944562"/>
          </a:xfrm>
        </p:spPr>
        <p:txBody>
          <a:bodyPr/>
          <a:lstStyle/>
          <a:p>
            <a:pPr algn="l"/>
            <a:r>
              <a:rPr lang="en-US" dirty="0"/>
              <a:t>Outline</a:t>
            </a:r>
            <a:endParaRPr lang="en-SG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830D97-CCC7-475D-B0AE-BB77BD2ACE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1447800"/>
            <a:ext cx="10972800" cy="4525963"/>
          </a:xfrm>
        </p:spPr>
        <p:txBody>
          <a:bodyPr/>
          <a:lstStyle/>
          <a:p>
            <a:r>
              <a:rPr lang="en-SG" dirty="0"/>
              <a:t>Background on mutational signatures</a:t>
            </a:r>
          </a:p>
          <a:p>
            <a:r>
              <a:rPr lang="en-SG" dirty="0"/>
              <a:t>Many East Asian lung cancers in smokers do not have mutations due to smoking</a:t>
            </a:r>
          </a:p>
          <a:p>
            <a:r>
              <a:rPr lang="en-US" dirty="0"/>
              <a:t>AA (aristolochic acid, </a:t>
            </a:r>
            <a:r>
              <a:rPr lang="zh-HK" altLang="en-US" dirty="0"/>
              <a:t>馬兜鈴酸</a:t>
            </a:r>
            <a:r>
              <a:rPr lang="en-US" dirty="0"/>
              <a:t>) and liver cancer </a:t>
            </a:r>
            <a:endParaRPr lang="en-US" sz="32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23FEB58-4280-499E-B933-D366B13EC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B7F0F32-E763-409B-A0CB-46F9931D5A6C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505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C77032-ED4A-8350-63D3-165C0B15FF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133600"/>
            <a:ext cx="10972800" cy="1143000"/>
          </a:xfrm>
        </p:spPr>
        <p:txBody>
          <a:bodyPr/>
          <a:lstStyle/>
          <a:p>
            <a:r>
              <a:rPr lang="en-US" dirty="0"/>
              <a:t>Why is AA important?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9781A1E-946B-D583-961F-925607D758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EB465D-2B07-4782-9D38-CDF7B0E66DA7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7969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0"/>
            <a:ext cx="7239000" cy="1981200"/>
          </a:xfrm>
        </p:spPr>
        <p:txBody>
          <a:bodyPr/>
          <a:lstStyle/>
          <a:p>
            <a:pPr algn="l"/>
            <a:r>
              <a:rPr lang="en-US" sz="4000" dirty="0"/>
              <a:t>1990s: </a:t>
            </a:r>
            <a:br>
              <a:rPr lang="en-US" sz="4000" dirty="0"/>
            </a:br>
            <a:r>
              <a:rPr lang="en-US" sz="4000" dirty="0"/>
              <a:t>AA emerged as a human health problem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533400" y="2030702"/>
            <a:ext cx="11430000" cy="2071687"/>
          </a:xfrm>
        </p:spPr>
        <p:txBody>
          <a:bodyPr/>
          <a:lstStyle/>
          <a:p>
            <a:r>
              <a:rPr lang="en-US" dirty="0"/>
              <a:t>~100 young women developed end stage kidney disease</a:t>
            </a:r>
          </a:p>
          <a:p>
            <a:r>
              <a:rPr lang="en-US" dirty="0"/>
              <a:t>Single weight-loss clinic in Europe</a:t>
            </a:r>
          </a:p>
          <a:p>
            <a:r>
              <a:rPr lang="zh-TW" altLang="en-US" dirty="0">
                <a:solidFill>
                  <a:srgbClr val="FF0000"/>
                </a:solidFill>
              </a:rPr>
              <a:t>漢</a:t>
            </a:r>
            <a:r>
              <a:rPr lang="zh-TW" altLang="en-US" dirty="0"/>
              <a:t>防己</a:t>
            </a:r>
            <a:r>
              <a:rPr lang="en-US" altLang="zh-TW" dirty="0"/>
              <a:t>, </a:t>
            </a:r>
            <a:r>
              <a:rPr lang="en-US" b="1" dirty="0">
                <a:solidFill>
                  <a:srgbClr val="FF0000"/>
                </a:solidFill>
              </a:rPr>
              <a:t>hàn</a:t>
            </a:r>
            <a:r>
              <a:rPr lang="en-US" dirty="0"/>
              <a:t> </a:t>
            </a:r>
            <a:r>
              <a:rPr lang="en-US" dirty="0" err="1"/>
              <a:t>fáng</a:t>
            </a:r>
            <a:r>
              <a:rPr lang="en-US" dirty="0"/>
              <a:t> </a:t>
            </a:r>
            <a:r>
              <a:rPr lang="en-US" dirty="0" err="1"/>
              <a:t>jǐ</a:t>
            </a:r>
            <a:r>
              <a:rPr lang="en-US" dirty="0"/>
              <a:t>  replaced by </a:t>
            </a:r>
            <a:r>
              <a:rPr lang="zh-CN" altLang="en-US" b="1" dirty="0">
                <a:solidFill>
                  <a:srgbClr val="FF0000"/>
                </a:solidFill>
              </a:rPr>
              <a:t>廣</a:t>
            </a:r>
            <a:r>
              <a:rPr lang="zh-CN" altLang="en-US" dirty="0"/>
              <a:t>防己</a:t>
            </a:r>
            <a:r>
              <a:rPr lang="en-US" altLang="zh-CN" dirty="0"/>
              <a:t>, </a:t>
            </a:r>
            <a:r>
              <a:rPr lang="en-US" b="1" dirty="0">
                <a:solidFill>
                  <a:srgbClr val="FF0000"/>
                </a:solidFill>
              </a:rPr>
              <a:t>guǎng</a:t>
            </a:r>
            <a:r>
              <a:rPr lang="en-US" dirty="0"/>
              <a:t> </a:t>
            </a:r>
            <a:r>
              <a:rPr lang="en-US" dirty="0" err="1"/>
              <a:t>fáng</a:t>
            </a:r>
            <a:r>
              <a:rPr lang="en-US" dirty="0"/>
              <a:t> </a:t>
            </a:r>
            <a:r>
              <a:rPr lang="en-US" dirty="0" err="1"/>
              <a:t>jǐ</a:t>
            </a:r>
            <a:endParaRPr lang="en-US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EB465D-2B07-4782-9D38-CDF7B0E66DA7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7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274638"/>
            <a:ext cx="6858000" cy="1143000"/>
          </a:xfrm>
        </p:spPr>
        <p:txBody>
          <a:bodyPr/>
          <a:lstStyle/>
          <a:p>
            <a:pPr algn="l"/>
            <a:r>
              <a:rPr lang="zh-TW" altLang="en-US" sz="3600" dirty="0">
                <a:solidFill>
                  <a:srgbClr val="FF0000"/>
                </a:solidFill>
              </a:rPr>
              <a:t>漢</a:t>
            </a:r>
            <a:r>
              <a:rPr lang="zh-TW" altLang="en-US" sz="3600" dirty="0"/>
              <a:t>防己</a:t>
            </a:r>
            <a:r>
              <a:rPr lang="en-US" altLang="zh-TW" sz="3600" dirty="0"/>
              <a:t>, </a:t>
            </a:r>
            <a:r>
              <a:rPr lang="en-US" sz="3600" dirty="0"/>
              <a:t> </a:t>
            </a:r>
            <a:r>
              <a:rPr lang="en-US" sz="3600" b="1" dirty="0">
                <a:solidFill>
                  <a:srgbClr val="FF0000"/>
                </a:solidFill>
              </a:rPr>
              <a:t>hàn</a:t>
            </a:r>
            <a:r>
              <a:rPr lang="en-US" sz="3600" dirty="0"/>
              <a:t> </a:t>
            </a:r>
            <a:r>
              <a:rPr lang="en-US" sz="3600" dirty="0" err="1"/>
              <a:t>fáng</a:t>
            </a:r>
            <a:r>
              <a:rPr lang="en-US" sz="3600" dirty="0"/>
              <a:t> </a:t>
            </a:r>
            <a:r>
              <a:rPr lang="en-US" sz="3600" dirty="0" err="1"/>
              <a:t>jǐ</a:t>
            </a:r>
            <a:br>
              <a:rPr lang="en-US" altLang="zh-CN" sz="3600" dirty="0"/>
            </a:br>
            <a:r>
              <a:rPr lang="en-US" altLang="zh-CN" sz="3600" dirty="0"/>
              <a:t>(genus </a:t>
            </a:r>
            <a:r>
              <a:rPr lang="en-US" altLang="zh-CN" sz="3600" i="1" dirty="0"/>
              <a:t>Stephania</a:t>
            </a:r>
            <a:r>
              <a:rPr lang="en-US" altLang="zh-CN" sz="3600" dirty="0"/>
              <a:t> – no AA)</a:t>
            </a:r>
            <a:endParaRPr lang="en-US" sz="3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22416" t="41663" r="19677" b="17929"/>
          <a:stretch/>
        </p:blipFill>
        <p:spPr>
          <a:xfrm>
            <a:off x="1447800" y="1905000"/>
            <a:ext cx="8686800" cy="3618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5250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14400" y="152400"/>
            <a:ext cx="8763000" cy="1447800"/>
          </a:xfrm>
        </p:spPr>
        <p:txBody>
          <a:bodyPr>
            <a:noAutofit/>
          </a:bodyPr>
          <a:lstStyle/>
          <a:p>
            <a:pPr algn="l"/>
            <a:r>
              <a:rPr lang="zh-CN" altLang="en-US" sz="3600" b="1" dirty="0">
                <a:solidFill>
                  <a:srgbClr val="FF0000"/>
                </a:solidFill>
              </a:rPr>
              <a:t>廣</a:t>
            </a:r>
            <a:r>
              <a:rPr lang="zh-CN" altLang="en-US" sz="3600" dirty="0"/>
              <a:t>防己</a:t>
            </a:r>
            <a:r>
              <a:rPr lang="en-US" altLang="zh-CN" sz="3600" dirty="0"/>
              <a:t>, </a:t>
            </a:r>
            <a:r>
              <a:rPr lang="en-US" sz="3600" b="1" dirty="0" err="1">
                <a:solidFill>
                  <a:srgbClr val="FF0000"/>
                </a:solidFill>
              </a:rPr>
              <a:t>guǎng</a:t>
            </a:r>
            <a:r>
              <a:rPr lang="en-US" sz="3600" dirty="0"/>
              <a:t> </a:t>
            </a:r>
            <a:r>
              <a:rPr lang="en-US" sz="3600" dirty="0" err="1"/>
              <a:t>fáng</a:t>
            </a:r>
            <a:r>
              <a:rPr lang="en-US" sz="3600" dirty="0"/>
              <a:t> </a:t>
            </a:r>
            <a:r>
              <a:rPr lang="en-US" sz="3600" dirty="0" err="1"/>
              <a:t>jǐ</a:t>
            </a:r>
            <a:br>
              <a:rPr lang="en-US" sz="3600" dirty="0"/>
            </a:br>
            <a:r>
              <a:rPr lang="en-US" sz="3600" dirty="0"/>
              <a:t>(genus </a:t>
            </a:r>
            <a:r>
              <a:rPr lang="en-US" sz="3600" i="1" dirty="0"/>
              <a:t>Aristolochia</a:t>
            </a:r>
            <a:r>
              <a:rPr lang="en-US" sz="3600" dirty="0"/>
              <a:t> – has AA)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FFB4C55-9A55-45A0-A2A5-ECC3126D7CB8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  <p:pic>
        <p:nvPicPr>
          <p:cNvPr id="7" name="Picture 6"/>
          <p:cNvPicPr/>
          <p:nvPr/>
        </p:nvPicPr>
        <p:blipFill rotWithShape="1">
          <a:blip r:embed="rId3" cstate="print"/>
          <a:srcRect l="322" t="33919" r="41467" b="-793"/>
          <a:stretch/>
        </p:blipFill>
        <p:spPr>
          <a:xfrm>
            <a:off x="685800" y="1371600"/>
            <a:ext cx="9160988" cy="5082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9998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EB465D-2B07-4782-9D38-CDF7B0E66DA7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381000" y="133622"/>
            <a:ext cx="99060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/>
              <a:t>AA identified as a carcinogen:</a:t>
            </a:r>
          </a:p>
          <a:p>
            <a:r>
              <a:rPr lang="en-US" sz="4000" dirty="0"/>
              <a:t>Many of the AA-kidney-failure victims developed upper tract urothelial cancer </a:t>
            </a:r>
          </a:p>
        </p:txBody>
      </p:sp>
      <p:sp>
        <p:nvSpPr>
          <p:cNvPr id="5" name="Rectangle 4"/>
          <p:cNvSpPr/>
          <p:nvPr/>
        </p:nvSpPr>
        <p:spPr>
          <a:xfrm>
            <a:off x="4419600" y="5257800"/>
            <a:ext cx="84582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/>
              <a:t>(</a:t>
            </a:r>
            <a:r>
              <a:rPr lang="en-US" sz="3200" dirty="0" err="1"/>
              <a:t>Nortier</a:t>
            </a:r>
            <a:r>
              <a:rPr lang="en-US" sz="3200" dirty="0"/>
              <a:t> et al., 2000, </a:t>
            </a:r>
            <a:r>
              <a:rPr lang="en-US" sz="3200" dirty="0" err="1"/>
              <a:t>NEJM</a:t>
            </a:r>
            <a:r>
              <a:rPr lang="en-US" sz="3200" dirty="0"/>
              <a:t>)</a:t>
            </a:r>
          </a:p>
        </p:txBody>
      </p:sp>
      <p:pic>
        <p:nvPicPr>
          <p:cNvPr id="6" name="Picture 5"/>
          <p:cNvPicPr>
            <a:picLocks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94" t="22696" r="13164" b="11583"/>
          <a:stretch/>
        </p:blipFill>
        <p:spPr>
          <a:xfrm flipH="1">
            <a:off x="2362199" y="2286000"/>
            <a:ext cx="3385459" cy="4438378"/>
          </a:xfrm>
          <a:prstGeom prst="rect">
            <a:avLst/>
          </a:prstGeom>
        </p:spPr>
      </p:pic>
      <p:sp>
        <p:nvSpPr>
          <p:cNvPr id="2" name="Left Arrow 1"/>
          <p:cNvSpPr/>
          <p:nvPr/>
        </p:nvSpPr>
        <p:spPr>
          <a:xfrm>
            <a:off x="5029200" y="2971800"/>
            <a:ext cx="1828800" cy="8382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miley Face 6"/>
          <p:cNvSpPr/>
          <p:nvPr/>
        </p:nvSpPr>
        <p:spPr>
          <a:xfrm>
            <a:off x="3048000" y="2514600"/>
            <a:ext cx="914400" cy="1295400"/>
          </a:xfrm>
          <a:prstGeom prst="smileyFace">
            <a:avLst>
              <a:gd name="adj" fmla="val -4653"/>
            </a:avLst>
          </a:prstGeom>
          <a:solidFill>
            <a:schemeClr val="bg1"/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9161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D6900EDE-B26B-1709-30C1-7DDC4B36E4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999" y="217209"/>
            <a:ext cx="9003495" cy="1143000"/>
          </a:xfrm>
        </p:spPr>
        <p:txBody>
          <a:bodyPr/>
          <a:lstStyle/>
          <a:p>
            <a:pPr algn="l"/>
            <a:r>
              <a:rPr lang="en-US" sz="3200" dirty="0"/>
              <a:t>2010: </a:t>
            </a:r>
            <a:br>
              <a:rPr lang="en-US" sz="3200" dirty="0"/>
            </a:br>
            <a:r>
              <a:rPr lang="en-US" sz="3200" dirty="0"/>
              <a:t>AA-containing herbs cause kidney disease in Taiwan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4E61071-B445-EDD5-8978-24C284B43C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B7F0F32-E763-409B-A0CB-46F9931D5A6C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D096241-E85D-3030-B4C5-E3BBB76443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0269" y="2072642"/>
            <a:ext cx="7316832" cy="455675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5343390-E975-2C2C-7573-C78DC3799FDF}"/>
              </a:ext>
            </a:extLst>
          </p:cNvPr>
          <p:cNvSpPr txBox="1"/>
          <p:nvPr/>
        </p:nvSpPr>
        <p:spPr>
          <a:xfrm rot="16200000">
            <a:off x="40069" y="3463678"/>
            <a:ext cx="3200400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Adjusted odds ratio for end-stage renal disease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F2FD45F-74A3-B455-598C-914A0E5A2E63}"/>
              </a:ext>
            </a:extLst>
          </p:cNvPr>
          <p:cNvPicPr/>
          <p:nvPr/>
        </p:nvPicPr>
        <p:blipFill rotWithShape="1">
          <a:blip r:embed="rId3" cstate="print"/>
          <a:srcRect l="7585" t="48802" r="68690" b="7126"/>
          <a:stretch/>
        </p:blipFill>
        <p:spPr>
          <a:xfrm>
            <a:off x="8001827" y="4038600"/>
            <a:ext cx="1382668" cy="1318632"/>
          </a:xfrm>
          <a:prstGeom prst="rect">
            <a:avLst/>
          </a:prstGeom>
        </p:spPr>
      </p:pic>
      <p:pic>
        <p:nvPicPr>
          <p:cNvPr id="12" name="Picture 2" descr="https://lh6.googleusercontent.com/ZwRf1w_l14R8RSKgPGX4Xca2Mx-BXSJD3xdU-W7xqgfcLgOOaOfo6AO4fmMQQMHDCylgq6gP5o-QegZCgTw-mvKTqsJ6cSYFrxSGdT8XtnMhZGwNyNL5QitNYr6WPaCnTpek0R1JGsM">
            <a:extLst>
              <a:ext uri="{FF2B5EF4-FFF2-40B4-BE49-F238E27FC236}">
                <a16:creationId xmlns:a16="http://schemas.microsoft.com/office/drawing/2014/main" id="{040F9D5A-4FA9-3108-43EA-3A51D44A44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19" t="16781" r="65236" b="53653"/>
          <a:stretch/>
        </p:blipFill>
        <p:spPr bwMode="auto">
          <a:xfrm>
            <a:off x="7530143" y="1998950"/>
            <a:ext cx="1530833" cy="1534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ED6720E-05B9-430F-BC06-FD5DFA370D4F}"/>
              </a:ext>
            </a:extLst>
          </p:cNvPr>
          <p:cNvSpPr txBox="1"/>
          <p:nvPr/>
        </p:nvSpPr>
        <p:spPr>
          <a:xfrm>
            <a:off x="8275897" y="3555424"/>
            <a:ext cx="8309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0000CB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防己</a:t>
            </a:r>
            <a:endParaRPr lang="en-US" sz="2400" b="1" dirty="0">
              <a:solidFill>
                <a:srgbClr val="0000CB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764D66-BF25-BF90-2401-912AB3D9C038}"/>
              </a:ext>
            </a:extLst>
          </p:cNvPr>
          <p:cNvSpPr txBox="1"/>
          <p:nvPr/>
        </p:nvSpPr>
        <p:spPr>
          <a:xfrm>
            <a:off x="152400" y="6306106"/>
            <a:ext cx="4269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Lai et al, 2010 10.1053/j.ajkd.2009.10.055  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9D9195-6A5B-4ADF-6D73-955F7C2B3092}"/>
              </a:ext>
            </a:extLst>
          </p:cNvPr>
          <p:cNvSpPr txBox="1"/>
          <p:nvPr/>
        </p:nvSpPr>
        <p:spPr>
          <a:xfrm>
            <a:off x="2501619" y="1515774"/>
            <a:ext cx="55941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End-stage renal disease caused  by 2 herbs</a:t>
            </a:r>
          </a:p>
        </p:txBody>
      </p:sp>
    </p:spTree>
    <p:extLst>
      <p:ext uri="{BB962C8B-B14F-4D97-AF65-F5344CB8AC3E}">
        <p14:creationId xmlns:p14="http://schemas.microsoft.com/office/powerpoint/2010/main" val="41668013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33654353-6955-9B97-B63F-E8DB223FEE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14340"/>
            <a:ext cx="9753600" cy="1262028"/>
          </a:xfrm>
        </p:spPr>
        <p:txBody>
          <a:bodyPr/>
          <a:lstStyle/>
          <a:p>
            <a:pPr algn="l"/>
            <a:r>
              <a:rPr lang="en-US" sz="2800" dirty="0"/>
              <a:t>2013 Excess upper tract urothelial cancer versus bladder cancer in Taiwan presumably caused by AA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4E61071-B445-EDD5-8978-24C284B43C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B7F0F32-E763-409B-A0CB-46F9931D5A6C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852CA1-D396-16A4-69DA-24D4343AAA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316" t="7394" r="3214"/>
          <a:stretch/>
        </p:blipFill>
        <p:spPr>
          <a:xfrm>
            <a:off x="5203408" y="2057400"/>
            <a:ext cx="5550570" cy="36714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1764D66-BF25-BF90-2401-912AB3D9C038}"/>
              </a:ext>
            </a:extLst>
          </p:cNvPr>
          <p:cNvSpPr txBox="1"/>
          <p:nvPr/>
        </p:nvSpPr>
        <p:spPr>
          <a:xfrm>
            <a:off x="1952915" y="6409837"/>
            <a:ext cx="4333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Chen et al, 2012 10.1073/pnas.1119920109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D7DB1D-2E50-B2BF-8F24-2356324C9A53}"/>
              </a:ext>
            </a:extLst>
          </p:cNvPr>
          <p:cNvSpPr txBox="1"/>
          <p:nvPr/>
        </p:nvSpPr>
        <p:spPr>
          <a:xfrm>
            <a:off x="2437218" y="2258081"/>
            <a:ext cx="300990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/>
              <a:t>Incidence ratio of</a:t>
            </a:r>
          </a:p>
          <a:p>
            <a:pPr algn="ctr"/>
            <a:endParaRPr lang="en-US" altLang="zh-CN" sz="2400" dirty="0"/>
          </a:p>
          <a:p>
            <a:pPr algn="ctr"/>
            <a:r>
              <a:rPr lang="en-US" altLang="zh-CN" sz="2400" dirty="0"/>
              <a:t> upper-tract</a:t>
            </a:r>
          </a:p>
          <a:p>
            <a:pPr algn="ctr"/>
            <a:r>
              <a:rPr lang="en-US" altLang="zh-CN" sz="2400" dirty="0"/>
              <a:t> urothelial cancer </a:t>
            </a:r>
          </a:p>
          <a:p>
            <a:pPr algn="ctr"/>
            <a:endParaRPr lang="en-US" altLang="zh-CN" sz="2400" dirty="0"/>
          </a:p>
          <a:p>
            <a:pPr algn="ctr"/>
            <a:r>
              <a:rPr lang="en-US" altLang="zh-CN" sz="2400" dirty="0"/>
              <a:t>to </a:t>
            </a:r>
          </a:p>
          <a:p>
            <a:pPr algn="ctr"/>
            <a:endParaRPr lang="en-US" altLang="zh-CN" sz="2400" dirty="0"/>
          </a:p>
          <a:p>
            <a:pPr algn="ctr"/>
            <a:endParaRPr lang="en-US" altLang="zh-CN" sz="2400" dirty="0"/>
          </a:p>
          <a:p>
            <a:pPr algn="ctr"/>
            <a:r>
              <a:rPr lang="en-US" altLang="zh-CN" sz="2400" dirty="0"/>
              <a:t>bladder cancer</a:t>
            </a:r>
            <a:endParaRPr lang="en-US" sz="24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9BC53C1-F5EA-DA21-2791-6E86B26E1286}"/>
              </a:ext>
            </a:extLst>
          </p:cNvPr>
          <p:cNvSpPr/>
          <p:nvPr/>
        </p:nvSpPr>
        <p:spPr>
          <a:xfrm>
            <a:off x="5063040" y="4122091"/>
            <a:ext cx="280737" cy="15398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94F0606-BE89-7967-9F83-1EF9E7E4F20D}"/>
              </a:ext>
            </a:extLst>
          </p:cNvPr>
          <p:cNvPicPr>
            <a:picLocks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94" t="22696" r="19819" b="11583"/>
          <a:stretch/>
        </p:blipFill>
        <p:spPr>
          <a:xfrm flipH="1">
            <a:off x="76200" y="2203416"/>
            <a:ext cx="2422335" cy="3579886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6352D726-A3CE-145B-24A5-3732DA0FABD8}"/>
              </a:ext>
            </a:extLst>
          </p:cNvPr>
          <p:cNvSpPr/>
          <p:nvPr/>
        </p:nvSpPr>
        <p:spPr>
          <a:xfrm flipH="1">
            <a:off x="1952915" y="3238500"/>
            <a:ext cx="762000" cy="3810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18C0B4C0-4FF6-1BAE-0598-CA6B7C52AC37}"/>
              </a:ext>
            </a:extLst>
          </p:cNvPr>
          <p:cNvSpPr/>
          <p:nvPr/>
        </p:nvSpPr>
        <p:spPr>
          <a:xfrm flipH="1">
            <a:off x="2133600" y="5257800"/>
            <a:ext cx="762000" cy="3810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8BA7A1B-022F-0402-99FD-FB30413C2301}"/>
              </a:ext>
            </a:extLst>
          </p:cNvPr>
          <p:cNvSpPr txBox="1"/>
          <p:nvPr/>
        </p:nvSpPr>
        <p:spPr>
          <a:xfrm>
            <a:off x="10072298" y="579120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2007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01A089E-0393-A29F-802E-D1D0781D67A4}"/>
              </a:ext>
            </a:extLst>
          </p:cNvPr>
          <p:cNvSpPr txBox="1"/>
          <p:nvPr/>
        </p:nvSpPr>
        <p:spPr>
          <a:xfrm>
            <a:off x="5029200" y="5783302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1979</a:t>
            </a:r>
          </a:p>
        </p:txBody>
      </p:sp>
    </p:spTree>
    <p:extLst>
      <p:ext uri="{BB962C8B-B14F-4D97-AF65-F5344CB8AC3E}">
        <p14:creationId xmlns:p14="http://schemas.microsoft.com/office/powerpoint/2010/main" val="17924089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3"/>
          <a:srcRect l="8720" t="35383" r="17262" b="25633"/>
          <a:stretch/>
        </p:blipFill>
        <p:spPr>
          <a:xfrm>
            <a:off x="152400" y="1295400"/>
            <a:ext cx="10025469" cy="1511300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5943600" y="1447800"/>
            <a:ext cx="129540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34" name="Title 42"/>
          <p:cNvSpPr>
            <a:spLocks noGrp="1"/>
          </p:cNvSpPr>
          <p:nvPr>
            <p:ph type="title"/>
          </p:nvPr>
        </p:nvSpPr>
        <p:spPr>
          <a:xfrm>
            <a:off x="152400" y="152400"/>
            <a:ext cx="8769350" cy="990600"/>
          </a:xfrm>
        </p:spPr>
        <p:txBody>
          <a:bodyPr/>
          <a:lstStyle/>
          <a:p>
            <a:pPr algn="l" eaLnBrk="1" hangingPunct="1"/>
            <a:r>
              <a:rPr lang="en-US" altLang="en-US" sz="2800" u="sng" dirty="0"/>
              <a:t>Mutational signature</a:t>
            </a:r>
            <a:r>
              <a:rPr lang="en-US" altLang="en-US" sz="2800" dirty="0"/>
              <a:t> in an AA-exposed upper tract</a:t>
            </a:r>
            <a:br>
              <a:rPr lang="en-US" altLang="en-US" sz="2800" dirty="0"/>
            </a:br>
            <a:r>
              <a:rPr lang="en-US" altLang="en-US" sz="2800" dirty="0"/>
              <a:t>urothelial carcinoma from Taiwan</a:t>
            </a:r>
            <a:endParaRPr lang="en-SG" altLang="en-US" sz="2800" dirty="0">
              <a:solidFill>
                <a:srgbClr val="FF0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FFB4C55-9A55-45A0-A2A5-ECC3126D7CB8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3429000" y="6096000"/>
            <a:ext cx="6509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Poon et al. and Hoang et al. , Science Translational Medicine, 2013</a:t>
            </a:r>
          </a:p>
        </p:txBody>
      </p:sp>
      <p:sp>
        <p:nvSpPr>
          <p:cNvPr id="28" name="Rectangle 27"/>
          <p:cNvSpPr/>
          <p:nvPr/>
        </p:nvSpPr>
        <p:spPr>
          <a:xfrm>
            <a:off x="152400" y="5638800"/>
            <a:ext cx="1905000" cy="76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0744200" y="2667000"/>
            <a:ext cx="5334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609600" y="1219200"/>
            <a:ext cx="3657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0134600" y="1295400"/>
            <a:ext cx="1143000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/>
          <p:cNvGrpSpPr/>
          <p:nvPr/>
        </p:nvGrpSpPr>
        <p:grpSpPr>
          <a:xfrm>
            <a:off x="4343400" y="2819401"/>
            <a:ext cx="3505200" cy="2932568"/>
            <a:chOff x="2514600" y="2760883"/>
            <a:chExt cx="3943350" cy="2461241"/>
          </a:xfrm>
        </p:grpSpPr>
        <p:sp>
          <p:nvSpPr>
            <p:cNvPr id="32" name="TextBox 31"/>
            <p:cNvSpPr txBox="1"/>
            <p:nvPr/>
          </p:nvSpPr>
          <p:spPr>
            <a:xfrm>
              <a:off x="2514600" y="3336460"/>
              <a:ext cx="3943350" cy="1885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Highest bar represents the number of C</a:t>
              </a:r>
              <a:r>
                <a:rPr lang="en-US" sz="2000" b="1" dirty="0"/>
                <a:t>A</a:t>
              </a:r>
              <a:r>
                <a:rPr lang="en-US" sz="2000" dirty="0"/>
                <a:t>G to C</a:t>
              </a:r>
              <a:r>
                <a:rPr lang="en-US" sz="2000" b="1" dirty="0"/>
                <a:t>T</a:t>
              </a:r>
              <a:r>
                <a:rPr lang="en-US" sz="2000" dirty="0"/>
                <a:t>G mutations across the entire genome</a:t>
              </a:r>
            </a:p>
            <a:p>
              <a:pPr algn="ctr"/>
              <a:endParaRPr lang="en-US" sz="2000" dirty="0"/>
            </a:p>
            <a:p>
              <a:pPr algn="ctr"/>
              <a:r>
                <a:rPr lang="en-US" sz="2000" dirty="0"/>
                <a:t>The higher the bar, the more C</a:t>
              </a:r>
              <a:r>
                <a:rPr lang="en-US" sz="2000" b="1" dirty="0"/>
                <a:t>A</a:t>
              </a:r>
              <a:r>
                <a:rPr lang="en-US" sz="2000" dirty="0"/>
                <a:t>G to C</a:t>
              </a:r>
              <a:r>
                <a:rPr lang="en-US" sz="2000" b="1" dirty="0"/>
                <a:t>T</a:t>
              </a:r>
              <a:r>
                <a:rPr lang="en-US" sz="2000" dirty="0"/>
                <a:t>G mutations</a:t>
              </a:r>
            </a:p>
          </p:txBody>
        </p:sp>
        <p:cxnSp>
          <p:nvCxnSpPr>
            <p:cNvPr id="35" name="Straight Arrow Connector 34"/>
            <p:cNvCxnSpPr/>
            <p:nvPr/>
          </p:nvCxnSpPr>
          <p:spPr>
            <a:xfrm flipV="1">
              <a:off x="4229100" y="2760883"/>
              <a:ext cx="685800" cy="63953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" name="Picture 24"/>
          <p:cNvPicPr>
            <a:picLocks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94" t="22696" r="41401" b="11583"/>
          <a:stretch/>
        </p:blipFill>
        <p:spPr>
          <a:xfrm flipH="1">
            <a:off x="10470265" y="3339085"/>
            <a:ext cx="883535" cy="2223515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V="1">
            <a:off x="9632065" y="3720085"/>
            <a:ext cx="1295400" cy="2286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609600" y="3276600"/>
            <a:ext cx="32004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Each bar represents the total number of single nucleotide mutations in a particular context </a:t>
            </a:r>
          </a:p>
        </p:txBody>
      </p:sp>
      <p:grpSp>
        <p:nvGrpSpPr>
          <p:cNvPr id="33" name="Group 32"/>
          <p:cNvGrpSpPr/>
          <p:nvPr/>
        </p:nvGrpSpPr>
        <p:grpSpPr>
          <a:xfrm rot="16200000">
            <a:off x="557625" y="1673450"/>
            <a:ext cx="1189621" cy="1200329"/>
            <a:chOff x="2160775" y="4842302"/>
            <a:chExt cx="1189621" cy="1200329"/>
          </a:xfrm>
        </p:grpSpPr>
        <p:sp>
          <p:nvSpPr>
            <p:cNvPr id="36" name="TextBox 35"/>
            <p:cNvSpPr txBox="1"/>
            <p:nvPr/>
          </p:nvSpPr>
          <p:spPr>
            <a:xfrm>
              <a:off x="2160775" y="4842302"/>
              <a:ext cx="1189621" cy="120032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endParaRPr lang="en-US" altLang="zh-CN" dirty="0"/>
            </a:p>
            <a:p>
              <a:pPr algn="ctr"/>
              <a:r>
                <a:rPr lang="en-US" altLang="zh-CN" dirty="0"/>
                <a:t>More</a:t>
              </a:r>
            </a:p>
            <a:p>
              <a:pPr algn="ctr"/>
              <a:r>
                <a:rPr lang="en-US" altLang="zh-CN" dirty="0"/>
                <a:t> mutations</a:t>
              </a:r>
            </a:p>
            <a:p>
              <a:pPr algn="ctr"/>
              <a:endParaRPr lang="en-US" dirty="0"/>
            </a:p>
          </p:txBody>
        </p:sp>
        <p:cxnSp>
          <p:nvCxnSpPr>
            <p:cNvPr id="38" name="Straight Arrow Connector 37"/>
            <p:cNvCxnSpPr/>
            <p:nvPr/>
          </p:nvCxnSpPr>
          <p:spPr>
            <a:xfrm>
              <a:off x="2234572" y="5814030"/>
              <a:ext cx="10668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Picture 6" descr="Profile photo of Song Ling Poon Ph.D., BCMAS">
            <a:extLst>
              <a:ext uri="{FF2B5EF4-FFF2-40B4-BE49-F238E27FC236}">
                <a16:creationId xmlns:a16="http://schemas.microsoft.com/office/drawing/2014/main" id="{DBD47D8C-0037-5C48-2228-F17EDC5093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43" t="6714" r="28400" b="38177"/>
          <a:stretch/>
        </p:blipFill>
        <p:spPr bwMode="auto">
          <a:xfrm>
            <a:off x="380600" y="4632674"/>
            <a:ext cx="1543670" cy="1957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99A761E-4611-528B-5580-1E2D996BB3E4}"/>
              </a:ext>
            </a:extLst>
          </p:cNvPr>
          <p:cNvSpPr txBox="1"/>
          <p:nvPr/>
        </p:nvSpPr>
        <p:spPr>
          <a:xfrm>
            <a:off x="2204205" y="5383794"/>
            <a:ext cx="9797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Songling</a:t>
            </a:r>
            <a:endParaRPr lang="en-US" dirty="0"/>
          </a:p>
          <a:p>
            <a:r>
              <a:rPr lang="en-US" dirty="0"/>
              <a:t>Poon</a:t>
            </a:r>
          </a:p>
        </p:txBody>
      </p:sp>
    </p:spTree>
    <p:extLst>
      <p:ext uri="{BB962C8B-B14F-4D97-AF65-F5344CB8AC3E}">
        <p14:creationId xmlns:p14="http://schemas.microsoft.com/office/powerpoint/2010/main" val="275790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3"/>
          <a:srcRect l="8720" t="35383" r="17262" b="25633"/>
          <a:stretch/>
        </p:blipFill>
        <p:spPr>
          <a:xfrm>
            <a:off x="152400" y="1295400"/>
            <a:ext cx="10025469" cy="1511300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5943600" y="1447800"/>
            <a:ext cx="129540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34" name="Title 42"/>
          <p:cNvSpPr>
            <a:spLocks noGrp="1"/>
          </p:cNvSpPr>
          <p:nvPr>
            <p:ph type="title"/>
          </p:nvPr>
        </p:nvSpPr>
        <p:spPr>
          <a:xfrm>
            <a:off x="152400" y="152400"/>
            <a:ext cx="8769350" cy="990600"/>
          </a:xfrm>
        </p:spPr>
        <p:txBody>
          <a:bodyPr/>
          <a:lstStyle/>
          <a:p>
            <a:pPr algn="l" eaLnBrk="1" hangingPunct="1"/>
            <a:r>
              <a:rPr lang="en-US" altLang="en-US" sz="2800" u="sng" dirty="0"/>
              <a:t>Mutational signature</a:t>
            </a:r>
            <a:r>
              <a:rPr lang="en-US" altLang="en-US" sz="2800" dirty="0"/>
              <a:t> in an AA-exposed upper tract urothelial carcinoma</a:t>
            </a:r>
            <a:endParaRPr lang="en-SG" altLang="en-US" sz="2800" dirty="0">
              <a:solidFill>
                <a:srgbClr val="FF0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FFB4C55-9A55-45A0-A2A5-ECC3126D7CB8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152400" y="5638800"/>
            <a:ext cx="1905000" cy="76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0744200" y="2667000"/>
            <a:ext cx="5334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609600" y="1219200"/>
            <a:ext cx="3657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0134600" y="1295400"/>
            <a:ext cx="1143000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/>
          <p:cNvGrpSpPr/>
          <p:nvPr/>
        </p:nvGrpSpPr>
        <p:grpSpPr>
          <a:xfrm>
            <a:off x="6629400" y="2743199"/>
            <a:ext cx="4176620" cy="1054100"/>
            <a:chOff x="5105400" y="2438402"/>
            <a:chExt cx="4640178" cy="1288151"/>
          </a:xfrm>
        </p:grpSpPr>
        <p:sp>
          <p:nvSpPr>
            <p:cNvPr id="40" name="TextBox 39"/>
            <p:cNvSpPr txBox="1"/>
            <p:nvPr/>
          </p:nvSpPr>
          <p:spPr>
            <a:xfrm>
              <a:off x="5686203" y="2861489"/>
              <a:ext cx="4059375" cy="8650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A</a:t>
              </a:r>
              <a:r>
                <a:rPr lang="en-US" sz="2000" b="1" dirty="0"/>
                <a:t>A</a:t>
              </a:r>
              <a:r>
                <a:rPr lang="en-US" sz="2000" dirty="0"/>
                <a:t>G &gt; A</a:t>
              </a:r>
              <a:r>
                <a:rPr lang="en-US" sz="2000" b="1" dirty="0"/>
                <a:t>T</a:t>
              </a:r>
              <a:r>
                <a:rPr lang="en-US" sz="2000" dirty="0"/>
                <a:t>G mutations</a:t>
              </a:r>
            </a:p>
            <a:p>
              <a:pPr algn="ctr"/>
              <a:r>
                <a:rPr lang="en-US" sz="2000" dirty="0"/>
                <a:t>Not as many</a:t>
              </a:r>
            </a:p>
          </p:txBody>
        </p:sp>
        <p:cxnSp>
          <p:nvCxnSpPr>
            <p:cNvPr id="41" name="Straight Arrow Connector 40"/>
            <p:cNvCxnSpPr>
              <a:cxnSpLocks/>
            </p:cNvCxnSpPr>
            <p:nvPr/>
          </p:nvCxnSpPr>
          <p:spPr>
            <a:xfrm flipH="1" flipV="1">
              <a:off x="5105400" y="2438402"/>
              <a:ext cx="1269860" cy="465598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228600" y="2819400"/>
            <a:ext cx="5638800" cy="1774686"/>
            <a:chOff x="228600" y="2819400"/>
            <a:chExt cx="5638800" cy="1774686"/>
          </a:xfrm>
        </p:grpSpPr>
        <p:grpSp>
          <p:nvGrpSpPr>
            <p:cNvPr id="42" name="Group 41"/>
            <p:cNvGrpSpPr/>
            <p:nvPr/>
          </p:nvGrpSpPr>
          <p:grpSpPr>
            <a:xfrm>
              <a:off x="228600" y="3200400"/>
              <a:ext cx="4038599" cy="1393686"/>
              <a:chOff x="4564773" y="2159042"/>
              <a:chExt cx="5730652" cy="1703138"/>
            </a:xfrm>
          </p:grpSpPr>
          <p:sp>
            <p:nvSpPr>
              <p:cNvPr id="43" name="TextBox 42"/>
              <p:cNvSpPr txBox="1"/>
              <p:nvPr/>
            </p:nvSpPr>
            <p:spPr>
              <a:xfrm>
                <a:off x="4564773" y="2997116"/>
                <a:ext cx="5730652" cy="8650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/>
                  <a:t>Mutations from C to A, C to G,  C to T</a:t>
                </a:r>
              </a:p>
              <a:p>
                <a:pPr algn="ctr"/>
                <a:r>
                  <a:rPr lang="en-US" sz="2000" dirty="0"/>
                  <a:t>Almost none</a:t>
                </a:r>
              </a:p>
            </p:txBody>
          </p:sp>
          <p:cxnSp>
            <p:nvCxnSpPr>
              <p:cNvPr id="44" name="Straight Arrow Connector 43"/>
              <p:cNvCxnSpPr/>
              <p:nvPr/>
            </p:nvCxnSpPr>
            <p:spPr>
              <a:xfrm flipV="1">
                <a:off x="8565417" y="2159042"/>
                <a:ext cx="1081258" cy="838074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Left Brace 9"/>
            <p:cNvSpPr/>
            <p:nvPr/>
          </p:nvSpPr>
          <p:spPr>
            <a:xfrm rot="16200000">
              <a:off x="3657600" y="914400"/>
              <a:ext cx="304800" cy="4114800"/>
            </a:xfrm>
            <a:prstGeom prst="leftBrace">
              <a:avLst>
                <a:gd name="adj1" fmla="val 61535"/>
                <a:gd name="adj2" fmla="val 50000"/>
              </a:avLst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4343400" y="2819400"/>
            <a:ext cx="3505200" cy="2932571"/>
            <a:chOff x="2514600" y="2760882"/>
            <a:chExt cx="3943350" cy="2461243"/>
          </a:xfrm>
        </p:grpSpPr>
        <p:sp>
          <p:nvSpPr>
            <p:cNvPr id="33" name="TextBox 32"/>
            <p:cNvSpPr txBox="1"/>
            <p:nvPr/>
          </p:nvSpPr>
          <p:spPr>
            <a:xfrm>
              <a:off x="2514600" y="3336460"/>
              <a:ext cx="3943350" cy="1885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Highest bar represents the number of C</a:t>
              </a:r>
              <a:r>
                <a:rPr lang="en-US" sz="2000" b="1" dirty="0"/>
                <a:t>A</a:t>
              </a:r>
              <a:r>
                <a:rPr lang="en-US" sz="2000" dirty="0"/>
                <a:t>G to C</a:t>
              </a:r>
              <a:r>
                <a:rPr lang="en-US" sz="2000" b="1" dirty="0"/>
                <a:t>T</a:t>
              </a:r>
              <a:r>
                <a:rPr lang="en-US" sz="2000" dirty="0"/>
                <a:t>G mutations across the entire genome</a:t>
              </a:r>
            </a:p>
            <a:p>
              <a:pPr algn="ctr"/>
              <a:endParaRPr lang="en-US" sz="2000" dirty="0"/>
            </a:p>
            <a:p>
              <a:pPr algn="ctr"/>
              <a:r>
                <a:rPr lang="en-US" sz="2000" dirty="0"/>
                <a:t>The higher the bar, the more C</a:t>
              </a:r>
              <a:r>
                <a:rPr lang="en-US" sz="2000" b="1" dirty="0"/>
                <a:t>A</a:t>
              </a:r>
              <a:r>
                <a:rPr lang="en-US" sz="2000" dirty="0"/>
                <a:t>G to </a:t>
              </a:r>
              <a:r>
                <a:rPr lang="en-US" sz="2000" dirty="0" err="1"/>
                <a:t>C</a:t>
              </a:r>
              <a:r>
                <a:rPr lang="en-US" sz="2000" b="1" dirty="0" err="1"/>
                <a:t>T</a:t>
              </a:r>
              <a:r>
                <a:rPr lang="en-US" sz="2000" dirty="0" err="1"/>
                <a:t>G</a:t>
              </a:r>
              <a:r>
                <a:rPr lang="en-US" sz="2000" dirty="0"/>
                <a:t> mutations</a:t>
              </a:r>
            </a:p>
          </p:txBody>
        </p:sp>
        <p:cxnSp>
          <p:nvCxnSpPr>
            <p:cNvPr id="36" name="Straight Arrow Connector 35"/>
            <p:cNvCxnSpPr/>
            <p:nvPr/>
          </p:nvCxnSpPr>
          <p:spPr>
            <a:xfrm flipV="1">
              <a:off x="4229100" y="2760882"/>
              <a:ext cx="685800" cy="639532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/>
          <p:cNvGrpSpPr/>
          <p:nvPr/>
        </p:nvGrpSpPr>
        <p:grpSpPr>
          <a:xfrm rot="16200000">
            <a:off x="557625" y="1673450"/>
            <a:ext cx="1189621" cy="1200329"/>
            <a:chOff x="2160775" y="4842302"/>
            <a:chExt cx="1189621" cy="1200329"/>
          </a:xfrm>
        </p:grpSpPr>
        <p:sp>
          <p:nvSpPr>
            <p:cNvPr id="47" name="TextBox 46"/>
            <p:cNvSpPr txBox="1"/>
            <p:nvPr/>
          </p:nvSpPr>
          <p:spPr>
            <a:xfrm>
              <a:off x="2160775" y="4842302"/>
              <a:ext cx="1189621" cy="120032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endParaRPr lang="en-US" altLang="zh-CN" dirty="0"/>
            </a:p>
            <a:p>
              <a:pPr algn="ctr"/>
              <a:r>
                <a:rPr lang="en-US" altLang="zh-CN" dirty="0"/>
                <a:t>More</a:t>
              </a:r>
            </a:p>
            <a:p>
              <a:pPr algn="ctr"/>
              <a:r>
                <a:rPr lang="en-US" altLang="zh-CN" dirty="0"/>
                <a:t> mutations</a:t>
              </a:r>
            </a:p>
            <a:p>
              <a:pPr algn="ctr"/>
              <a:endParaRPr lang="en-US" dirty="0"/>
            </a:p>
          </p:txBody>
        </p:sp>
        <p:cxnSp>
          <p:nvCxnSpPr>
            <p:cNvPr id="48" name="Straight Arrow Connector 47"/>
            <p:cNvCxnSpPr/>
            <p:nvPr/>
          </p:nvCxnSpPr>
          <p:spPr>
            <a:xfrm>
              <a:off x="2234572" y="5814030"/>
              <a:ext cx="10668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TextBox 31"/>
          <p:cNvSpPr txBox="1"/>
          <p:nvPr/>
        </p:nvSpPr>
        <p:spPr>
          <a:xfrm>
            <a:off x="3429000" y="6096000"/>
            <a:ext cx="63921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Poon et al. and Hoang et al. , Science Translational Medicine, 2013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8B1FE5-8C3D-CBC4-9EB7-14AAED39A752}"/>
              </a:ext>
            </a:extLst>
          </p:cNvPr>
          <p:cNvPicPr>
            <a:picLocks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94" t="22696" r="41401" b="11583"/>
          <a:stretch/>
        </p:blipFill>
        <p:spPr>
          <a:xfrm flipH="1">
            <a:off x="10470265" y="3339085"/>
            <a:ext cx="883535" cy="2223515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77F136A-D3BA-4D03-8E02-4DE17D4CD65C}"/>
              </a:ext>
            </a:extLst>
          </p:cNvPr>
          <p:cNvCxnSpPr/>
          <p:nvPr/>
        </p:nvCxnSpPr>
        <p:spPr>
          <a:xfrm flipV="1">
            <a:off x="9632065" y="3720085"/>
            <a:ext cx="1295400" cy="2286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7176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l="14237" t="47001" r="21608" b="25169"/>
          <a:stretch/>
        </p:blipFill>
        <p:spPr>
          <a:xfrm>
            <a:off x="3962400" y="4724400"/>
            <a:ext cx="6781800" cy="7464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04800"/>
            <a:ext cx="8441303" cy="1691230"/>
          </a:xfrm>
        </p:spPr>
        <p:txBody>
          <a:bodyPr>
            <a:normAutofit/>
          </a:bodyPr>
          <a:lstStyle/>
          <a:p>
            <a:pPr algn="l"/>
            <a:r>
              <a:rPr lang="en-US" sz="3200" dirty="0"/>
              <a:t>2013:</a:t>
            </a:r>
            <a:br>
              <a:rPr lang="en-US" sz="3200" dirty="0"/>
            </a:br>
            <a:r>
              <a:rPr lang="en-US" sz="3200" dirty="0"/>
              <a:t>AA mutational signature in upper tract urothelial cancer and cell lines</a:t>
            </a:r>
          </a:p>
        </p:txBody>
      </p:sp>
      <p:pic>
        <p:nvPicPr>
          <p:cNvPr id="4" name="Picture 3"/>
          <p:cNvPicPr>
            <a:picLocks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94" t="22696" r="13164" b="11583"/>
          <a:stretch/>
        </p:blipFill>
        <p:spPr>
          <a:xfrm flipH="1">
            <a:off x="1719941" y="3183873"/>
            <a:ext cx="1696029" cy="222351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52400" y="5638800"/>
            <a:ext cx="1905000" cy="76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EB465D-2B07-4782-9D38-CDF7B0E66DA7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4104837" y="4876800"/>
            <a:ext cx="22614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AA e</a:t>
            </a:r>
            <a:r>
              <a:rPr lang="en-US" sz="2000" dirty="0"/>
              <a:t>xposed cell line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362200" y="6324600"/>
            <a:ext cx="63921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Poon et al. and Hoang et al. , Science Translational Medicine, 2013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5"/>
          <a:srcRect l="21233" t="59565" r="15014" b="11861"/>
          <a:stretch/>
        </p:blipFill>
        <p:spPr>
          <a:xfrm>
            <a:off x="4038601" y="3810002"/>
            <a:ext cx="6735344" cy="793967"/>
          </a:xfrm>
          <a:prstGeom prst="rect">
            <a:avLst/>
          </a:prstGeom>
        </p:spPr>
      </p:pic>
      <p:cxnSp>
        <p:nvCxnSpPr>
          <p:cNvPr id="16" name="Straight Arrow Connector 15"/>
          <p:cNvCxnSpPr>
            <a:stCxn id="17" idx="1"/>
          </p:cNvCxnSpPr>
          <p:nvPr/>
        </p:nvCxnSpPr>
        <p:spPr>
          <a:xfrm flipH="1" flipV="1">
            <a:off x="2971800" y="3581400"/>
            <a:ext cx="990600" cy="63814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962400" y="4019490"/>
            <a:ext cx="24483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Upper tract urothelial</a:t>
            </a:r>
          </a:p>
        </p:txBody>
      </p:sp>
    </p:spTree>
    <p:extLst>
      <p:ext uri="{BB962C8B-B14F-4D97-AF65-F5344CB8AC3E}">
        <p14:creationId xmlns:p14="http://schemas.microsoft.com/office/powerpoint/2010/main" val="11111963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5B275A-3247-4D5C-89C2-C23B356B3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9220200" cy="944562"/>
          </a:xfrm>
        </p:spPr>
        <p:txBody>
          <a:bodyPr/>
          <a:lstStyle/>
          <a:p>
            <a:pPr algn="l"/>
            <a:r>
              <a:rPr lang="en-US" dirty="0"/>
              <a:t>Outline</a:t>
            </a:r>
            <a:endParaRPr lang="en-SG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830D97-CCC7-475D-B0AE-BB77BD2ACE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1447800"/>
            <a:ext cx="10972800" cy="4525963"/>
          </a:xfrm>
        </p:spPr>
        <p:txBody>
          <a:bodyPr/>
          <a:lstStyle/>
          <a:p>
            <a:r>
              <a:rPr lang="en-SG" dirty="0"/>
              <a:t>Background on mutational signatures</a:t>
            </a:r>
          </a:p>
          <a:p>
            <a:r>
              <a:rPr lang="en-SG" dirty="0"/>
              <a:t>Many East Asian lung cancers in smokers do not have mutations due to smoking</a:t>
            </a:r>
          </a:p>
          <a:p>
            <a:r>
              <a:rPr lang="en-US" dirty="0"/>
              <a:t>AA (aristolochic acid, </a:t>
            </a:r>
            <a:r>
              <a:rPr lang="zh-HK" altLang="en-US" dirty="0"/>
              <a:t>馬兜鈴酸</a:t>
            </a:r>
            <a:r>
              <a:rPr lang="en-US" dirty="0"/>
              <a:t>) and liver cancer </a:t>
            </a:r>
            <a:endParaRPr lang="en-US" sz="32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23FEB58-4280-499E-B933-D366B13EC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B7F0F32-E763-409B-A0CB-46F9931D5A6C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17EC8D80-5A46-813C-CB92-0DAE30908CB2}"/>
              </a:ext>
            </a:extLst>
          </p:cNvPr>
          <p:cNvSpPr/>
          <p:nvPr/>
        </p:nvSpPr>
        <p:spPr>
          <a:xfrm>
            <a:off x="0" y="1447800"/>
            <a:ext cx="1143000" cy="5334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68702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3"/>
          <a:srcRect l="21233" t="59565" r="15014" b="11861"/>
          <a:stretch/>
        </p:blipFill>
        <p:spPr>
          <a:xfrm>
            <a:off x="4038601" y="3810002"/>
            <a:ext cx="6735344" cy="79396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4"/>
          <a:srcRect l="19433" t="47492" r="15400" b="26368"/>
          <a:stretch/>
        </p:blipFill>
        <p:spPr>
          <a:xfrm>
            <a:off x="4023937" y="2133601"/>
            <a:ext cx="6708199" cy="6490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/>
          <a:srcRect l="16711" t="51672" r="8135" b="23652"/>
          <a:stretch/>
        </p:blipFill>
        <p:spPr>
          <a:xfrm>
            <a:off x="4102081" y="1371600"/>
            <a:ext cx="6616526" cy="6065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7583" y="60566"/>
            <a:ext cx="7886700" cy="929670"/>
          </a:xfrm>
        </p:spPr>
        <p:txBody>
          <a:bodyPr>
            <a:normAutofit fontScale="90000"/>
          </a:bodyPr>
          <a:lstStyle/>
          <a:p>
            <a:pPr algn="l"/>
            <a:r>
              <a:rPr lang="en-US" sz="3200" dirty="0"/>
              <a:t>2016:</a:t>
            </a:r>
            <a:br>
              <a:rPr lang="en-US" sz="3200" dirty="0"/>
            </a:br>
            <a:r>
              <a:rPr lang="en-US" sz="3200" dirty="0"/>
              <a:t>AA mutational signature in multiple tumor types</a:t>
            </a:r>
          </a:p>
        </p:txBody>
      </p:sp>
      <p:pic>
        <p:nvPicPr>
          <p:cNvPr id="4" name="Picture 3"/>
          <p:cNvPicPr>
            <a:picLocks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89" t="22696" r="13164" b="11583"/>
          <a:stretch/>
        </p:blipFill>
        <p:spPr>
          <a:xfrm flipH="1">
            <a:off x="1719941" y="3183873"/>
            <a:ext cx="1762360" cy="222351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33" t="8333" r="28108" b="7778"/>
          <a:stretch/>
        </p:blipFill>
        <p:spPr>
          <a:xfrm>
            <a:off x="1772195" y="1101055"/>
            <a:ext cx="1686416" cy="1972491"/>
          </a:xfrm>
          <a:prstGeom prst="rect">
            <a:avLst/>
          </a:prstGeom>
        </p:spPr>
      </p:pic>
      <p:cxnSp>
        <p:nvCxnSpPr>
          <p:cNvPr id="22" name="Straight Arrow Connector 21"/>
          <p:cNvCxnSpPr>
            <a:stCxn id="37" idx="1"/>
          </p:cNvCxnSpPr>
          <p:nvPr/>
        </p:nvCxnSpPr>
        <p:spPr>
          <a:xfrm flipH="1" flipV="1">
            <a:off x="2667000" y="1600200"/>
            <a:ext cx="1352782" cy="2854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 flipV="1">
            <a:off x="2734023" y="1959168"/>
            <a:ext cx="1228377" cy="47923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33" idx="1"/>
          </p:cNvCxnSpPr>
          <p:nvPr/>
        </p:nvCxnSpPr>
        <p:spPr>
          <a:xfrm flipH="1">
            <a:off x="3249979" y="3400455"/>
            <a:ext cx="738128" cy="17451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32" idx="1"/>
          </p:cNvCxnSpPr>
          <p:nvPr/>
        </p:nvCxnSpPr>
        <p:spPr>
          <a:xfrm flipH="1" flipV="1">
            <a:off x="2971800" y="3581400"/>
            <a:ext cx="990600" cy="63814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31" idx="1"/>
          </p:cNvCxnSpPr>
          <p:nvPr/>
        </p:nvCxnSpPr>
        <p:spPr>
          <a:xfrm flipH="1">
            <a:off x="3143482" y="4848255"/>
            <a:ext cx="837280" cy="36272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3962400" y="4019490"/>
            <a:ext cx="24483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Upper tract urothelial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038600" y="2266890"/>
            <a:ext cx="10935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Bile duct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4019782" y="1428690"/>
            <a:ext cx="6823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Liver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752600" y="5486400"/>
            <a:ext cx="719594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Poon et al., 2013 and subsequent data (liver - hepatocellular carcinoma [HCC])</a:t>
            </a:r>
          </a:p>
          <a:p>
            <a:r>
              <a:rPr lang="en-US" sz="1600" dirty="0"/>
              <a:t>Zou et al., 2015, Jusakul et al., 2017 (bile duct carcinoma)</a:t>
            </a:r>
          </a:p>
          <a:p>
            <a:r>
              <a:rPr lang="en-US" sz="1600" dirty="0" err="1"/>
              <a:t>Scelo</a:t>
            </a:r>
            <a:r>
              <a:rPr lang="en-US" sz="1600" dirty="0"/>
              <a:t> et al., 2014, </a:t>
            </a:r>
            <a:r>
              <a:rPr lang="en-US" sz="1600" dirty="0" err="1"/>
              <a:t>Jelakovic</a:t>
            </a:r>
            <a:r>
              <a:rPr lang="en-US" sz="1600" dirty="0"/>
              <a:t> et al., 2014 (kidney/renal cell carcinoma)</a:t>
            </a:r>
          </a:p>
          <a:p>
            <a:r>
              <a:rPr lang="en-US" sz="1600" dirty="0"/>
              <a:t>Poon et al., 2013, Hoang et al., 2013, many others (upper tract urothelial carcinoma)</a:t>
            </a:r>
          </a:p>
          <a:p>
            <a:r>
              <a:rPr lang="en-US" sz="1600" dirty="0"/>
              <a:t>Poon et al., 2015, others (bladder urothelial carcinoma)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EB465D-2B07-4782-9D38-CDF7B0E66DA7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8"/>
          <a:srcRect l="19620" t="48722" r="16901" b="15495"/>
          <a:stretch/>
        </p:blipFill>
        <p:spPr>
          <a:xfrm>
            <a:off x="4038600" y="2895600"/>
            <a:ext cx="6620418" cy="821442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3988107" y="3200400"/>
            <a:ext cx="8883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Kidney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9"/>
          <a:srcRect l="19769" t="52892" r="16415" b="15913"/>
          <a:stretch/>
        </p:blipFill>
        <p:spPr>
          <a:xfrm>
            <a:off x="4114800" y="4572001"/>
            <a:ext cx="6655564" cy="823651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3980762" y="4648200"/>
            <a:ext cx="9941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Bladder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324FE22-6A88-4377-A63B-880632B7ECEA}"/>
              </a:ext>
            </a:extLst>
          </p:cNvPr>
          <p:cNvSpPr/>
          <p:nvPr/>
        </p:nvSpPr>
        <p:spPr>
          <a:xfrm>
            <a:off x="1432211" y="2624438"/>
            <a:ext cx="914400" cy="5140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E1F7C0B-E8B2-48B9-94CE-A2617E6FD37B}"/>
              </a:ext>
            </a:extLst>
          </p:cNvPr>
          <p:cNvSpPr/>
          <p:nvPr/>
        </p:nvSpPr>
        <p:spPr>
          <a:xfrm>
            <a:off x="1128725" y="1047903"/>
            <a:ext cx="914400" cy="5140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55663886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Map of asia in flat style Free Vector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33" t="55918" r="27796" b="24830"/>
          <a:stretch/>
        </p:blipFill>
        <p:spPr bwMode="auto">
          <a:xfrm>
            <a:off x="1981200" y="2286000"/>
            <a:ext cx="7086600" cy="4456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445" y="169740"/>
            <a:ext cx="10515600" cy="1582860"/>
          </a:xfrm>
        </p:spPr>
        <p:txBody>
          <a:bodyPr>
            <a:noAutofit/>
          </a:bodyPr>
          <a:lstStyle/>
          <a:p>
            <a:pPr algn="l"/>
            <a:r>
              <a:rPr lang="en-US" sz="2800" dirty="0"/>
              <a:t>2016: Taiwan a known hotspot for AA kidney failure</a:t>
            </a:r>
            <a:br>
              <a:rPr lang="en-US" sz="2800" dirty="0"/>
            </a:br>
            <a:r>
              <a:rPr lang="en-US" sz="2800" dirty="0"/>
              <a:t>and AA upper-tract urothelial cancer</a:t>
            </a:r>
            <a:br>
              <a:rPr lang="en-US" sz="2800" dirty="0"/>
            </a:br>
            <a:r>
              <a:rPr lang="en-US" sz="2800" dirty="0"/>
              <a:t>A good place to investigate AA in liver cancer</a:t>
            </a:r>
          </a:p>
        </p:txBody>
      </p:sp>
      <p:sp>
        <p:nvSpPr>
          <p:cNvPr id="4" name="Oval 3"/>
          <p:cNvSpPr/>
          <p:nvPr/>
        </p:nvSpPr>
        <p:spPr>
          <a:xfrm>
            <a:off x="5181600" y="3505200"/>
            <a:ext cx="914400" cy="875323"/>
          </a:xfrm>
          <a:prstGeom prst="ellipse">
            <a:avLst/>
          </a:prstGeom>
          <a:noFill/>
          <a:ln w="60325" cmpd="sng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9448800" y="6096000"/>
            <a:ext cx="2401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Map created by </a:t>
            </a:r>
            <a:r>
              <a:rPr lang="en-US" dirty="0" err="1"/>
              <a:t>Freepik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EB465D-2B07-4782-9D38-CDF7B0E66DA7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8839200" y="5638800"/>
            <a:ext cx="3167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Chen, …., </a:t>
            </a:r>
            <a:r>
              <a:rPr lang="en-US" dirty="0" err="1"/>
              <a:t>Grollman</a:t>
            </a:r>
            <a:r>
              <a:rPr lang="en-US" dirty="0"/>
              <a:t>, </a:t>
            </a:r>
            <a:r>
              <a:rPr lang="en-US" dirty="0" err="1"/>
              <a:t>PNAS</a:t>
            </a:r>
            <a:r>
              <a:rPr lang="en-US" dirty="0"/>
              <a:t>, 2012</a:t>
            </a:r>
          </a:p>
        </p:txBody>
      </p:sp>
    </p:spTree>
    <p:extLst>
      <p:ext uri="{BB962C8B-B14F-4D97-AF65-F5344CB8AC3E}">
        <p14:creationId xmlns:p14="http://schemas.microsoft.com/office/powerpoint/2010/main" val="179105064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66" b="52815"/>
          <a:stretch/>
        </p:blipFill>
        <p:spPr>
          <a:xfrm>
            <a:off x="457200" y="685800"/>
            <a:ext cx="11609572" cy="50292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200400" y="838200"/>
            <a:ext cx="7010400" cy="53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723905" y="6324600"/>
            <a:ext cx="2844800" cy="365125"/>
          </a:xfrm>
        </p:spPr>
        <p:txBody>
          <a:bodyPr/>
          <a:lstStyle/>
          <a:p>
            <a:pPr>
              <a:defRPr/>
            </a:pPr>
            <a:fld id="{47EB465D-2B07-4782-9D38-CDF7B0E66DA7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2590800" y="784304"/>
            <a:ext cx="5656521" cy="2297723"/>
            <a:chOff x="2590800" y="903128"/>
            <a:chExt cx="5791200" cy="2209349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499" t="34848" r="8781" b="58415"/>
            <a:stretch/>
          </p:blipFill>
          <p:spPr>
            <a:xfrm>
              <a:off x="2590800" y="903128"/>
              <a:ext cx="5791200" cy="665060"/>
            </a:xfrm>
            <a:prstGeom prst="rect">
              <a:avLst/>
            </a:prstGeom>
          </p:spPr>
        </p:pic>
        <p:cxnSp>
          <p:nvCxnSpPr>
            <p:cNvPr id="7" name="Straight Arrow Connector 6"/>
            <p:cNvCxnSpPr/>
            <p:nvPr/>
          </p:nvCxnSpPr>
          <p:spPr>
            <a:xfrm flipH="1">
              <a:off x="2590800" y="1647092"/>
              <a:ext cx="3276600" cy="1465385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TextBox 7"/>
          <p:cNvSpPr txBox="1"/>
          <p:nvPr/>
        </p:nvSpPr>
        <p:spPr>
          <a:xfrm>
            <a:off x="304800" y="5926722"/>
            <a:ext cx="6629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Ng, Poon, et al., Oct 2017 DOI: 10.1126/</a:t>
            </a:r>
            <a:r>
              <a:rPr lang="en-US" sz="1600" dirty="0" err="1"/>
              <a:t>scitranslmed.aan6446</a:t>
            </a:r>
            <a:endParaRPr 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D1F7FE-7641-4E71-9AC7-406E950551C1}"/>
              </a:ext>
            </a:extLst>
          </p:cNvPr>
          <p:cNvSpPr txBox="1"/>
          <p:nvPr/>
        </p:nvSpPr>
        <p:spPr>
          <a:xfrm>
            <a:off x="5547064" y="1476301"/>
            <a:ext cx="5327522" cy="261610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Red bars show </a:t>
            </a:r>
          </a:p>
          <a:p>
            <a:r>
              <a:rPr lang="en-US" sz="2800" dirty="0">
                <a:solidFill>
                  <a:srgbClr val="C00000"/>
                </a:solidFill>
              </a:rPr>
              <a:t>numbers of </a:t>
            </a:r>
          </a:p>
          <a:p>
            <a:r>
              <a:rPr lang="en-US" sz="2800" dirty="0">
                <a:solidFill>
                  <a:srgbClr val="C00000"/>
                </a:solidFill>
              </a:rPr>
              <a:t>mutations</a:t>
            </a:r>
          </a:p>
          <a:p>
            <a:r>
              <a:rPr lang="en-US" sz="2800" dirty="0">
                <a:solidFill>
                  <a:srgbClr val="C00000"/>
                </a:solidFill>
              </a:rPr>
              <a:t>caused by AA</a:t>
            </a:r>
          </a:p>
          <a:p>
            <a:endParaRPr lang="en-US" sz="2800" dirty="0">
              <a:solidFill>
                <a:srgbClr val="C00000"/>
              </a:solidFill>
            </a:endParaRPr>
          </a:p>
          <a:p>
            <a:endParaRPr lang="en-SG" sz="24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30FF20F-A1AE-BEC6-EC33-7E95ABB57188}"/>
              </a:ext>
            </a:extLst>
          </p:cNvPr>
          <p:cNvSpPr/>
          <p:nvPr/>
        </p:nvSpPr>
        <p:spPr>
          <a:xfrm>
            <a:off x="247929" y="762000"/>
            <a:ext cx="609600" cy="38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0"/>
            <a:ext cx="7543800" cy="1143000"/>
          </a:xfrm>
          <a:noFill/>
        </p:spPr>
        <p:txBody>
          <a:bodyPr/>
          <a:lstStyle/>
          <a:p>
            <a:pPr algn="l"/>
            <a:r>
              <a:rPr lang="en-US" sz="3200" dirty="0"/>
              <a:t>2017: 78% of Taiwan liver cancers (HCCs) had the AA signature (paper from my lab)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422AF19-DCB0-CE45-06EA-22154874CF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08" r="11579" b="21879"/>
          <a:stretch/>
        </p:blipFill>
        <p:spPr bwMode="auto">
          <a:xfrm>
            <a:off x="10501171" y="2147696"/>
            <a:ext cx="1543670" cy="204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DF426B7-56E2-15D4-5BCD-C3A5BBF04B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75" b="6914"/>
          <a:stretch/>
        </p:blipFill>
        <p:spPr bwMode="auto">
          <a:xfrm>
            <a:off x="8688476" y="2044895"/>
            <a:ext cx="1522324" cy="210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0DDF183-3918-ED2C-257F-7A926A8B4943}"/>
              </a:ext>
            </a:extLst>
          </p:cNvPr>
          <p:cNvSpPr txBox="1"/>
          <p:nvPr/>
        </p:nvSpPr>
        <p:spPr>
          <a:xfrm>
            <a:off x="8955599" y="1400096"/>
            <a:ext cx="31111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Alvin Ng        Sen-Yung Hsieh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0507A0F-A3C4-9670-9C9A-C4D0C1FE5BB3}"/>
              </a:ext>
            </a:extLst>
          </p:cNvPr>
          <p:cNvSpPr txBox="1"/>
          <p:nvPr/>
        </p:nvSpPr>
        <p:spPr>
          <a:xfrm>
            <a:off x="8955599" y="1735919"/>
            <a:ext cx="26479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黄伟添            谢森永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85087244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7EE7D067-88E8-425D-A612-7EBB61B68C5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672" t="3361" r="2490" b="55843"/>
          <a:stretch/>
        </p:blipFill>
        <p:spPr>
          <a:xfrm>
            <a:off x="7207153" y="3554323"/>
            <a:ext cx="4832447" cy="242199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EB465D-2B07-4782-9D38-CDF7B0E66DA7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04800" y="6248400"/>
            <a:ext cx="815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Ng, Poon, et al., Oct 2017 DOI: 10.1126/stranslmed.aan6446 and subsequent publications; Zhang et al., 2017, Gastroenterology, 10.1053/j.gastro.2017.03.024; </a:t>
            </a:r>
            <a:r>
              <a:rPr lang="en-US" sz="1200" dirty="0" err="1"/>
              <a:t>Xue</a:t>
            </a:r>
            <a:r>
              <a:rPr lang="en-US" sz="1200" dirty="0"/>
              <a:t> et al., 2019, Cancer Cell,10.1016/j.ccell.2019.04.007, 2021 Unpublished data, 2021</a:t>
            </a:r>
            <a:endParaRPr lang="en-US" sz="16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2808" y="196676"/>
            <a:ext cx="4769376" cy="586371"/>
          </a:xfrm>
          <a:noFill/>
        </p:spPr>
        <p:txBody>
          <a:bodyPr>
            <a:noAutofit/>
          </a:bodyPr>
          <a:lstStyle/>
          <a:p>
            <a:pPr algn="l"/>
            <a:r>
              <a:rPr lang="en-US" sz="2900" dirty="0"/>
              <a:t>Today: 2,000 liver cancers – AA exposure is prevalent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724400" y="5236552"/>
            <a:ext cx="23513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“Asian”  patients with no “country”  – Overseas patients?</a:t>
            </a:r>
          </a:p>
        </p:txBody>
      </p:sp>
      <p:cxnSp>
        <p:nvCxnSpPr>
          <p:cNvPr id="9" name="Straight Arrow Connector 8"/>
          <p:cNvCxnSpPr>
            <a:cxnSpLocks/>
          </p:cNvCxnSpPr>
          <p:nvPr/>
        </p:nvCxnSpPr>
        <p:spPr>
          <a:xfrm flipV="1">
            <a:off x="6553200" y="5029200"/>
            <a:ext cx="1447800" cy="66901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151E884-C5FC-4D11-8C54-BEBF8127DFF1}"/>
              </a:ext>
            </a:extLst>
          </p:cNvPr>
          <p:cNvGrpSpPr/>
          <p:nvPr/>
        </p:nvGrpSpPr>
        <p:grpSpPr>
          <a:xfrm>
            <a:off x="31224" y="900719"/>
            <a:ext cx="7044490" cy="4273599"/>
            <a:chOff x="134954" y="711342"/>
            <a:chExt cx="7044490" cy="4273599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915" t="43885" r="2820" b="16564"/>
            <a:stretch/>
          </p:blipFill>
          <p:spPr>
            <a:xfrm>
              <a:off x="497703" y="711342"/>
              <a:ext cx="6681741" cy="4273599"/>
            </a:xfrm>
            <a:prstGeom prst="rect">
              <a:avLst/>
            </a:prstGeom>
          </p:spPr>
        </p:pic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0E9C0EBD-2DEE-4388-89D4-E666ADC64C19}"/>
                </a:ext>
              </a:extLst>
            </p:cNvPr>
            <p:cNvGrpSpPr/>
            <p:nvPr/>
          </p:nvGrpSpPr>
          <p:grpSpPr>
            <a:xfrm>
              <a:off x="134954" y="803140"/>
              <a:ext cx="2789290" cy="830997"/>
              <a:chOff x="8701916" y="1524000"/>
              <a:chExt cx="2789290" cy="830997"/>
            </a:xfrm>
          </p:grpSpPr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7F6E175-44D2-4F28-9554-8918BC6E323B}"/>
                  </a:ext>
                </a:extLst>
              </p:cNvPr>
              <p:cNvSpPr txBox="1"/>
              <p:nvPr/>
            </p:nvSpPr>
            <p:spPr>
              <a:xfrm>
                <a:off x="8701916" y="1524000"/>
                <a:ext cx="2789290" cy="830997"/>
              </a:xfrm>
              <a:prstGeom prst="rect">
                <a:avLst/>
              </a:prstGeom>
              <a:solidFill>
                <a:schemeClr val="bg1"/>
              </a:solidFill>
              <a:effectLst>
                <a:outerShdw blurRad="50800" dist="2794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       </a:t>
                </a:r>
                <a:r>
                  <a:rPr lang="en-US" sz="2400" dirty="0">
                    <a:solidFill>
                      <a:srgbClr val="FF0000"/>
                    </a:solidFill>
                  </a:rPr>
                  <a:t>AA mutations</a:t>
                </a:r>
              </a:p>
              <a:p>
                <a:r>
                  <a:rPr lang="en-US" sz="2400" dirty="0"/>
                  <a:t>       No AA mutations</a:t>
                </a:r>
                <a:endParaRPr lang="en-SG" sz="2400" dirty="0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FBD6D0F3-BE82-4B19-B177-2A088E9FF434}"/>
                  </a:ext>
                </a:extLst>
              </p:cNvPr>
              <p:cNvSpPr/>
              <p:nvPr/>
            </p:nvSpPr>
            <p:spPr>
              <a:xfrm>
                <a:off x="8915800" y="2041798"/>
                <a:ext cx="211930" cy="21193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>
                  <a:solidFill>
                    <a:schemeClr val="tx1"/>
                  </a:solidFill>
                </a:endParaRP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BABAC254-2090-4024-A298-042FD47654A8}"/>
                  </a:ext>
                </a:extLst>
              </p:cNvPr>
              <p:cNvSpPr/>
              <p:nvPr/>
            </p:nvSpPr>
            <p:spPr>
              <a:xfrm>
                <a:off x="8915400" y="1640412"/>
                <a:ext cx="211930" cy="21193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1881548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899400" y="6356351"/>
            <a:ext cx="2844800" cy="365125"/>
          </a:xfrm>
        </p:spPr>
        <p:txBody>
          <a:bodyPr/>
          <a:lstStyle/>
          <a:p>
            <a:pPr>
              <a:defRPr/>
            </a:pPr>
            <a:fld id="{47EB465D-2B07-4782-9D38-CDF7B0E66DA7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894" t="62970" r="1143" b="-2216"/>
          <a:stretch/>
        </p:blipFill>
        <p:spPr>
          <a:xfrm rot="16200000">
            <a:off x="3726149" y="-1294267"/>
            <a:ext cx="3429000" cy="813809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 rot="16200000">
            <a:off x="-1050159" y="2091193"/>
            <a:ext cx="3300647" cy="156966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endParaRPr lang="en-US" sz="2400" dirty="0"/>
          </a:p>
          <a:p>
            <a:pPr algn="ctr"/>
            <a:r>
              <a:rPr lang="en-US" sz="2400" dirty="0"/>
              <a:t>Number of AA mutations</a:t>
            </a:r>
          </a:p>
          <a:p>
            <a:pPr algn="ctr"/>
            <a:r>
              <a:rPr lang="en-US" sz="2400" dirty="0"/>
              <a:t> in known driver genes, </a:t>
            </a:r>
          </a:p>
          <a:p>
            <a:pPr algn="ctr"/>
            <a:r>
              <a:rPr lang="en-US" sz="2400" dirty="0"/>
              <a:t>per tumor</a:t>
            </a:r>
          </a:p>
        </p:txBody>
      </p:sp>
      <p:sp>
        <p:nvSpPr>
          <p:cNvPr id="7" name="TextBox 6"/>
          <p:cNvSpPr txBox="1"/>
          <p:nvPr/>
        </p:nvSpPr>
        <p:spPr>
          <a:xfrm rot="16200000">
            <a:off x="4582013" y="2123588"/>
            <a:ext cx="1819729" cy="6411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ts val="5000"/>
              </a:lnSpc>
            </a:pPr>
            <a:r>
              <a:rPr lang="en-US" sz="2000" dirty="0"/>
              <a:t>Taiwan</a:t>
            </a:r>
          </a:p>
          <a:p>
            <a:pPr algn="r">
              <a:lnSpc>
                <a:spcPts val="5000"/>
              </a:lnSpc>
            </a:pPr>
            <a:r>
              <a:rPr lang="en-US" sz="2000" dirty="0"/>
              <a:t>Mainland China</a:t>
            </a:r>
          </a:p>
          <a:p>
            <a:pPr algn="r">
              <a:lnSpc>
                <a:spcPts val="5000"/>
              </a:lnSpc>
            </a:pPr>
            <a:r>
              <a:rPr lang="en-US" sz="2000" dirty="0"/>
              <a:t>Other SE Asia</a:t>
            </a:r>
          </a:p>
          <a:p>
            <a:pPr algn="r">
              <a:lnSpc>
                <a:spcPts val="5000"/>
              </a:lnSpc>
            </a:pPr>
            <a:r>
              <a:rPr lang="en-US" sz="2000" dirty="0"/>
              <a:t>Vietnam</a:t>
            </a:r>
          </a:p>
          <a:p>
            <a:pPr algn="r">
              <a:lnSpc>
                <a:spcPts val="5000"/>
              </a:lnSpc>
            </a:pPr>
            <a:r>
              <a:rPr lang="en-US" sz="2000" dirty="0"/>
              <a:t>Korea</a:t>
            </a:r>
          </a:p>
          <a:p>
            <a:pPr algn="r">
              <a:lnSpc>
                <a:spcPts val="5000"/>
              </a:lnSpc>
            </a:pPr>
            <a:r>
              <a:rPr lang="en-US" sz="2000" dirty="0"/>
              <a:t>Japan</a:t>
            </a:r>
          </a:p>
          <a:p>
            <a:pPr algn="r">
              <a:lnSpc>
                <a:spcPts val="5000"/>
              </a:lnSpc>
            </a:pPr>
            <a:r>
              <a:rPr lang="en-US" sz="2000" dirty="0"/>
              <a:t>North America</a:t>
            </a:r>
          </a:p>
          <a:p>
            <a:pPr algn="r">
              <a:lnSpc>
                <a:spcPts val="5000"/>
              </a:lnSpc>
            </a:pPr>
            <a:r>
              <a:rPr lang="en-US" sz="2000" dirty="0"/>
              <a:t>Europe</a:t>
            </a:r>
          </a:p>
          <a:p>
            <a:pPr algn="r">
              <a:lnSpc>
                <a:spcPts val="5000"/>
              </a:lnSpc>
            </a:pPr>
            <a:r>
              <a:rPr lang="en-US" sz="2000" dirty="0"/>
              <a:t>Mayo Clinic</a:t>
            </a:r>
          </a:p>
          <a:p>
            <a:pPr algn="r">
              <a:lnSpc>
                <a:spcPts val="5000"/>
              </a:lnSpc>
            </a:pPr>
            <a:r>
              <a:rPr lang="en-US" sz="2000" dirty="0"/>
              <a:t>Unknown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6530" y="-31940"/>
            <a:ext cx="8069270" cy="1092222"/>
          </a:xfrm>
        </p:spPr>
        <p:txBody>
          <a:bodyPr>
            <a:noAutofit/>
          </a:bodyPr>
          <a:lstStyle/>
          <a:p>
            <a:pPr algn="l"/>
            <a:r>
              <a:rPr lang="en-US" sz="2800" dirty="0"/>
              <a:t>Many AA-exposed liver cancers have multiple known cancer driver genes with AA mutations (as of 2017)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120181-1024-43AE-9A6D-12A1B874D880}"/>
              </a:ext>
            </a:extLst>
          </p:cNvPr>
          <p:cNvSpPr txBox="1"/>
          <p:nvPr/>
        </p:nvSpPr>
        <p:spPr>
          <a:xfrm>
            <a:off x="4146027" y="6082824"/>
            <a:ext cx="26916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Geographical region</a:t>
            </a:r>
            <a:endParaRPr lang="en-SG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D22E01-BF74-C315-E0CB-6144BB1972B2}"/>
              </a:ext>
            </a:extLst>
          </p:cNvPr>
          <p:cNvSpPr txBox="1"/>
          <p:nvPr/>
        </p:nvSpPr>
        <p:spPr>
          <a:xfrm>
            <a:off x="7633279" y="6082824"/>
            <a:ext cx="3886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Ng, Poon, et al., Oct 2017 DOI: 10.1126/</a:t>
            </a:r>
            <a:r>
              <a:rPr lang="en-US" sz="1600" dirty="0" err="1"/>
              <a:t>scitranslmed.aan6446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348557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7EE7D067-88E8-425D-A612-7EBB61B68C5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672" t="3361" r="2490" b="55843"/>
          <a:stretch/>
        </p:blipFill>
        <p:spPr>
          <a:xfrm>
            <a:off x="7207153" y="3554323"/>
            <a:ext cx="4832447" cy="242199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EB465D-2B07-4782-9D38-CDF7B0E66DA7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2400" y="6008718"/>
            <a:ext cx="11582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Ng, Poon, et al., Oct 2017 DOI: 10.1126/stranslmed.aan6446 and subsequent publications; Zhang et al., 2017, Gastroenterology, 10.1053/j.gastro.2017.03.024;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Xue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et al., 2019, Cancer Cell,10.1016/j.ccell.2019.04.007;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a-DK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Hsieh et al.,  2008, 10.1186/1749-8546-3-13;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Chen et al., 2018, 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International Journal of Cancer,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10.1002/ijc.31544; Chen et al., 2019,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Cancer Epidemiology, Biomarkers &amp; Prevention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10.1158/1055-9965.EPI-19-0023;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Lu et al. 2019 Hepatology, 2019, 10.1002/hep.30863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-16565"/>
            <a:ext cx="9111343" cy="1077686"/>
          </a:xfrm>
          <a:noFill/>
        </p:spPr>
        <p:txBody>
          <a:bodyPr>
            <a:noAutofit/>
          </a:bodyPr>
          <a:lstStyle/>
          <a:p>
            <a:pPr algn="l"/>
            <a:r>
              <a:rPr lang="en-US" sz="3600" dirty="0"/>
              <a:t>AA can cause liver cancer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724400" y="5236552"/>
            <a:ext cx="23513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“Asian”  patients with no “country”  – Overseas patients?</a:t>
            </a:r>
          </a:p>
        </p:txBody>
      </p:sp>
      <p:cxnSp>
        <p:nvCxnSpPr>
          <p:cNvPr id="9" name="Straight Arrow Connector 8"/>
          <p:cNvCxnSpPr>
            <a:cxnSpLocks/>
          </p:cNvCxnSpPr>
          <p:nvPr/>
        </p:nvCxnSpPr>
        <p:spPr>
          <a:xfrm flipV="1">
            <a:off x="6553200" y="5029200"/>
            <a:ext cx="1447800" cy="66901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151E884-C5FC-4D11-8C54-BEBF8127DFF1}"/>
              </a:ext>
            </a:extLst>
          </p:cNvPr>
          <p:cNvGrpSpPr/>
          <p:nvPr/>
        </p:nvGrpSpPr>
        <p:grpSpPr>
          <a:xfrm>
            <a:off x="96944" y="859277"/>
            <a:ext cx="7044490" cy="4273599"/>
            <a:chOff x="134954" y="711342"/>
            <a:chExt cx="7044490" cy="4273599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915" t="43885" r="2820" b="16564"/>
            <a:stretch/>
          </p:blipFill>
          <p:spPr>
            <a:xfrm>
              <a:off x="497703" y="711342"/>
              <a:ext cx="6681741" cy="4273599"/>
            </a:xfrm>
            <a:prstGeom prst="rect">
              <a:avLst/>
            </a:prstGeom>
          </p:spPr>
        </p:pic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0E9C0EBD-2DEE-4388-89D4-E666ADC64C19}"/>
                </a:ext>
              </a:extLst>
            </p:cNvPr>
            <p:cNvGrpSpPr/>
            <p:nvPr/>
          </p:nvGrpSpPr>
          <p:grpSpPr>
            <a:xfrm>
              <a:off x="134954" y="803140"/>
              <a:ext cx="2789290" cy="830997"/>
              <a:chOff x="8701916" y="1524000"/>
              <a:chExt cx="2789290" cy="830997"/>
            </a:xfrm>
          </p:grpSpPr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7F6E175-44D2-4F28-9554-8918BC6E323B}"/>
                  </a:ext>
                </a:extLst>
              </p:cNvPr>
              <p:cNvSpPr txBox="1"/>
              <p:nvPr/>
            </p:nvSpPr>
            <p:spPr>
              <a:xfrm>
                <a:off x="8701916" y="1524000"/>
                <a:ext cx="2789290" cy="830997"/>
              </a:xfrm>
              <a:prstGeom prst="rect">
                <a:avLst/>
              </a:prstGeom>
              <a:solidFill>
                <a:schemeClr val="bg1"/>
              </a:solidFill>
              <a:effectLst>
                <a:outerShdw blurRad="50800" dist="2794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       </a:t>
                </a:r>
                <a:r>
                  <a:rPr lang="en-US" sz="2400" dirty="0">
                    <a:solidFill>
                      <a:srgbClr val="FF0000"/>
                    </a:solidFill>
                  </a:rPr>
                  <a:t>AA mutations</a:t>
                </a:r>
              </a:p>
              <a:p>
                <a:r>
                  <a:rPr lang="en-US" sz="2400" dirty="0"/>
                  <a:t>       No AA mutations</a:t>
                </a:r>
                <a:endParaRPr lang="en-SG" sz="2400" dirty="0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FBD6D0F3-BE82-4B19-B177-2A088E9FF434}"/>
                  </a:ext>
                </a:extLst>
              </p:cNvPr>
              <p:cNvSpPr/>
              <p:nvPr/>
            </p:nvSpPr>
            <p:spPr>
              <a:xfrm>
                <a:off x="8915800" y="2041798"/>
                <a:ext cx="211930" cy="21193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>
                  <a:solidFill>
                    <a:schemeClr val="tx1"/>
                  </a:solidFill>
                </a:endParaRP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BABAC254-2090-4024-A298-042FD47654A8}"/>
                  </a:ext>
                </a:extLst>
              </p:cNvPr>
              <p:cNvSpPr/>
              <p:nvPr/>
            </p:nvSpPr>
            <p:spPr>
              <a:xfrm>
                <a:off x="8915400" y="1640412"/>
                <a:ext cx="211930" cy="21193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AF00DC2B-2162-4C0B-AAF9-81AC6CC23896}"/>
              </a:ext>
            </a:extLst>
          </p:cNvPr>
          <p:cNvSpPr txBox="1"/>
          <p:nvPr/>
        </p:nvSpPr>
        <p:spPr>
          <a:xfrm>
            <a:off x="1790700" y="2043542"/>
            <a:ext cx="5029200" cy="400110"/>
          </a:xfrm>
          <a:prstGeom prst="rect">
            <a:avLst/>
          </a:prstGeom>
          <a:solidFill>
            <a:schemeClr val="bg1"/>
          </a:solidFill>
          <a:ln w="28575">
            <a:solidFill>
              <a:srgbClr val="253DCB"/>
            </a:solidFill>
          </a:ln>
          <a:effectLst>
            <a:outerShdw blurRad="50800" dist="266700" dir="2700000" algn="ctr" rotWithShape="0">
              <a:srgbClr val="000000">
                <a:alpha val="40000"/>
              </a:srgbClr>
            </a:outerShdw>
          </a:effectLst>
        </p:spPr>
        <p:txBody>
          <a:bodyPr wrap="square" rtlCol="0">
            <a:spAutoFit/>
          </a:bodyPr>
          <a:lstStyle/>
          <a:p>
            <a:pPr marL="0" lvl="1">
              <a:spcAft>
                <a:spcPts val="600"/>
              </a:spcAft>
            </a:pPr>
            <a:r>
              <a:rPr lang="en-US" sz="2000" dirty="0"/>
              <a:t>Known mutagen and urinary tract carcinogen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7AB5031-F1D0-4E38-B0D5-E3736790C2AE}"/>
              </a:ext>
            </a:extLst>
          </p:cNvPr>
          <p:cNvSpPr txBox="1"/>
          <p:nvPr/>
        </p:nvSpPr>
        <p:spPr>
          <a:xfrm>
            <a:off x="2590800" y="2495490"/>
            <a:ext cx="6172200" cy="400110"/>
          </a:xfrm>
          <a:prstGeom prst="rect">
            <a:avLst/>
          </a:prstGeom>
          <a:solidFill>
            <a:schemeClr val="bg1"/>
          </a:solidFill>
          <a:ln w="38100">
            <a:solidFill>
              <a:srgbClr val="253DCB"/>
            </a:solidFill>
          </a:ln>
          <a:effectLst>
            <a:outerShdw blurRad="50800" dist="266700" dir="2700000" algn="ctr" rotWithShape="0">
              <a:srgbClr val="000000">
                <a:alpha val="40000"/>
              </a:srgbClr>
            </a:outerShdw>
          </a:effectLst>
        </p:spPr>
        <p:txBody>
          <a:bodyPr wrap="square" rtlCol="0">
            <a:spAutoFit/>
          </a:bodyPr>
          <a:lstStyle/>
          <a:p>
            <a:pPr marL="0" lvl="1">
              <a:spcAft>
                <a:spcPts val="600"/>
              </a:spcAft>
            </a:pPr>
            <a:r>
              <a:rPr lang="en-US" sz="2000" dirty="0"/>
              <a:t>Multiple known cancer driver genes with AA mutations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7F399CE-288D-4836-9FA8-7A639EEC97CB}"/>
              </a:ext>
            </a:extLst>
          </p:cNvPr>
          <p:cNvSpPr txBox="1"/>
          <p:nvPr/>
        </p:nvSpPr>
        <p:spPr>
          <a:xfrm>
            <a:off x="3505200" y="2937247"/>
            <a:ext cx="6629400" cy="707886"/>
          </a:xfrm>
          <a:prstGeom prst="rect">
            <a:avLst/>
          </a:prstGeom>
          <a:solidFill>
            <a:schemeClr val="bg1"/>
          </a:solidFill>
          <a:ln w="28575">
            <a:solidFill>
              <a:srgbClr val="253DCB"/>
            </a:solidFill>
          </a:ln>
          <a:effectLst>
            <a:outerShdw blurRad="50800" dist="266700" dir="2700000" algn="ctr" rotWithShape="0">
              <a:srgbClr val="000000">
                <a:alpha val="40000"/>
              </a:srgbClr>
            </a:outerShdw>
          </a:effectLst>
        </p:spPr>
        <p:txBody>
          <a:bodyPr wrap="square" rtlCol="0">
            <a:spAutoFit/>
          </a:bodyPr>
          <a:lstStyle/>
          <a:p>
            <a:pPr marL="0" lvl="1">
              <a:spcAft>
                <a:spcPts val="600"/>
              </a:spcAft>
            </a:pPr>
            <a:r>
              <a:rPr lang="en-US" sz="2000" dirty="0"/>
              <a:t>Linear relationship between AA dose and risk of liver cancer in hepatitis-B-infected and hepatitis-C-infected patients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24FEA90-DD0F-468B-B585-9CCEB837752C}"/>
              </a:ext>
            </a:extLst>
          </p:cNvPr>
          <p:cNvSpPr txBox="1"/>
          <p:nvPr/>
        </p:nvSpPr>
        <p:spPr>
          <a:xfrm>
            <a:off x="4341036" y="3731385"/>
            <a:ext cx="3429000" cy="400110"/>
          </a:xfrm>
          <a:prstGeom prst="rect">
            <a:avLst/>
          </a:prstGeom>
          <a:solidFill>
            <a:schemeClr val="bg1"/>
          </a:solidFill>
          <a:ln w="28575">
            <a:solidFill>
              <a:srgbClr val="253DCB"/>
            </a:solidFill>
          </a:ln>
          <a:effectLst>
            <a:outerShdw blurRad="50800" dist="266700" dir="2700000" algn="ctr" rotWithShape="0">
              <a:srgbClr val="000000">
                <a:alpha val="40000"/>
              </a:srgbClr>
            </a:outerShdw>
          </a:effectLst>
        </p:spPr>
        <p:txBody>
          <a:bodyPr wrap="square" rtlCol="0">
            <a:spAutoFit/>
          </a:bodyPr>
          <a:lstStyle/>
          <a:p>
            <a:pPr marL="0" lvl="1">
              <a:spcAft>
                <a:spcPts val="600"/>
              </a:spcAft>
            </a:pPr>
            <a:r>
              <a:rPr lang="en-US" sz="2000" dirty="0"/>
              <a:t>AA causes liver cancer in mice</a:t>
            </a:r>
          </a:p>
        </p:txBody>
      </p:sp>
    </p:spTree>
    <p:extLst>
      <p:ext uri="{BB962C8B-B14F-4D97-AF65-F5344CB8AC3E}">
        <p14:creationId xmlns:p14="http://schemas.microsoft.com/office/powerpoint/2010/main" val="769038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5" grpId="0" animBg="1"/>
      <p:bldP spid="27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lh5.googleusercontent.com/0zb336Y-KFTONMjacQ4RuHapXswdy_GBl9huZiWn417jO-_OnSoe8txSyndE5qN3uNACatVsjItyksuRnRohAxQg9uVBCBWkRevSmt76C1KSxeMIwL_34ZwFF50a1t3TZsqsgOdh1Zc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68" t="29256" r="36408" b="22770"/>
          <a:stretch/>
        </p:blipFill>
        <p:spPr bwMode="auto">
          <a:xfrm>
            <a:off x="0" y="1441686"/>
            <a:ext cx="4088313" cy="3231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s://lh5.googleusercontent.com/8kmcKNifZOEHaKeB3ec3UdR6l9ZYo-epqSPLvD-s8hGIFSwP8zBA9-aW26cI9SfM8aWni7sEBCRV6OLxbdpdocpsxmFl7y5QXogDjUu4N7bHCKCPjEKbHXEX94QbeSSpouXSOTJvn8U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48" t="16541" r="34601" b="15107"/>
          <a:stretch/>
        </p:blipFill>
        <p:spPr bwMode="auto">
          <a:xfrm>
            <a:off x="6184046" y="914400"/>
            <a:ext cx="5068882" cy="3837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s://lh4.googleusercontent.com/kaGjiongTydgFwKdc4noP_kUHoA3yIInVzhb9EjTYlMyss00Szbv4Z6Kx-E5VVL1hVKz07G7a9KfN1W7q1fvgBR4MYxiCY-idRYzRUzZMpDlZjnspn58AKh0q7W6DdfTFUcdfXNH2q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75" t="42716" r="55052" b="30267"/>
          <a:stretch/>
        </p:blipFill>
        <p:spPr bwMode="auto">
          <a:xfrm>
            <a:off x="4099848" y="3140758"/>
            <a:ext cx="3985948" cy="2726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227005" y="1247433"/>
            <a:ext cx="9060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India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17892" y="1044497"/>
            <a:ext cx="14629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Romania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724400" y="2667000"/>
            <a:ext cx="9739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Brazil</a:t>
            </a:r>
          </a:p>
        </p:txBody>
      </p:sp>
      <p:sp>
        <p:nvSpPr>
          <p:cNvPr id="3" name="Right Arrow 2"/>
          <p:cNvSpPr/>
          <p:nvPr/>
        </p:nvSpPr>
        <p:spPr>
          <a:xfrm>
            <a:off x="3657600" y="5181600"/>
            <a:ext cx="873339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737600" y="6324600"/>
            <a:ext cx="2844800" cy="365125"/>
          </a:xfrm>
        </p:spPr>
        <p:txBody>
          <a:bodyPr/>
          <a:lstStyle/>
          <a:p>
            <a:pPr>
              <a:defRPr/>
            </a:pPr>
            <a:fld id="{47EB465D-2B07-4782-9D38-CDF7B0E66DA7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11125200" cy="990600"/>
          </a:xfrm>
        </p:spPr>
        <p:txBody>
          <a:bodyPr>
            <a:normAutofit/>
          </a:bodyPr>
          <a:lstStyle/>
          <a:p>
            <a:pPr algn="l"/>
            <a:r>
              <a:rPr lang="en-US" sz="3600" dirty="0"/>
              <a:t>AA is not only an East Asian problem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467600" y="5029200"/>
            <a:ext cx="3886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/>
              <a:t>Aristolochia </a:t>
            </a:r>
            <a:r>
              <a:rPr lang="en-US" sz="2800" i="1" dirty="0" err="1"/>
              <a:t>cymbifera</a:t>
            </a:r>
            <a:endParaRPr lang="en-US" sz="2800" i="1" dirty="0"/>
          </a:p>
        </p:txBody>
      </p:sp>
      <p:sp>
        <p:nvSpPr>
          <p:cNvPr id="14" name="TextBox 13"/>
          <p:cNvSpPr txBox="1"/>
          <p:nvPr/>
        </p:nvSpPr>
        <p:spPr>
          <a:xfrm>
            <a:off x="8291233" y="1940500"/>
            <a:ext cx="342900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800" i="1" dirty="0"/>
              <a:t>Aristolochia indica</a:t>
            </a:r>
          </a:p>
        </p:txBody>
      </p:sp>
      <p:sp>
        <p:nvSpPr>
          <p:cNvPr id="13" name="Right Arrow 12"/>
          <p:cNvSpPr/>
          <p:nvPr/>
        </p:nvSpPr>
        <p:spPr>
          <a:xfrm flipH="1">
            <a:off x="8332220" y="2534037"/>
            <a:ext cx="1482939" cy="3316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152400" y="4648200"/>
            <a:ext cx="3581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/>
              <a:t>Aristolochia </a:t>
            </a:r>
            <a:r>
              <a:rPr lang="en-US" sz="2800" i="1" dirty="0" err="1"/>
              <a:t>clematitis</a:t>
            </a:r>
            <a:endParaRPr lang="en-US" sz="2800" i="1" dirty="0"/>
          </a:p>
        </p:txBody>
      </p:sp>
      <p:sp>
        <p:nvSpPr>
          <p:cNvPr id="6" name="TextBox 5"/>
          <p:cNvSpPr txBox="1"/>
          <p:nvPr/>
        </p:nvSpPr>
        <p:spPr>
          <a:xfrm>
            <a:off x="228600" y="5105400"/>
            <a:ext cx="3352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Combats cancer, ulcers, prevents hair loss and hemorrhoids</a:t>
            </a:r>
          </a:p>
        </p:txBody>
      </p:sp>
    </p:spTree>
    <p:extLst>
      <p:ext uri="{BB962C8B-B14F-4D97-AF65-F5344CB8AC3E}">
        <p14:creationId xmlns:p14="http://schemas.microsoft.com/office/powerpoint/2010/main" val="212086429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4657" y="82096"/>
            <a:ext cx="10515600" cy="987089"/>
          </a:xfrm>
        </p:spPr>
        <p:txBody>
          <a:bodyPr>
            <a:normAutofit/>
          </a:bodyPr>
          <a:lstStyle/>
          <a:p>
            <a:pPr algn="l"/>
            <a:r>
              <a:rPr lang="en-US" sz="4000" dirty="0"/>
              <a:t>AA conclusions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061410"/>
            <a:ext cx="11084626" cy="5606143"/>
          </a:xfrm>
        </p:spPr>
        <p:txBody>
          <a:bodyPr>
            <a:normAutofit/>
          </a:bodyPr>
          <a:lstStyle/>
          <a:p>
            <a:r>
              <a:rPr lang="en-US" dirty="0"/>
              <a:t>AA appears to be a widespread problem that for unknown reasons especially affects Taiwan</a:t>
            </a:r>
          </a:p>
          <a:p>
            <a:r>
              <a:rPr lang="en-US" dirty="0"/>
              <a:t>I propose this needs </a:t>
            </a:r>
            <a:r>
              <a:rPr lang="en-US" b="1" dirty="0"/>
              <a:t>much more</a:t>
            </a:r>
            <a:r>
              <a:rPr lang="en-US" dirty="0"/>
              <a:t> research</a:t>
            </a:r>
          </a:p>
          <a:p>
            <a:r>
              <a:rPr lang="en-US" dirty="0"/>
              <a:t>Most important question:</a:t>
            </a:r>
          </a:p>
          <a:p>
            <a:r>
              <a:rPr lang="en-US" dirty="0"/>
              <a:t>How are people being exposed? Is it always herbal medicine? Which herbs? How prepared?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FFB4C55-9A55-45A0-A2A5-ECC3126D7CB8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431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4657" y="82096"/>
            <a:ext cx="10515600" cy="987089"/>
          </a:xfrm>
        </p:spPr>
        <p:txBody>
          <a:bodyPr>
            <a:normAutofit/>
          </a:bodyPr>
          <a:lstStyle/>
          <a:p>
            <a:pPr algn="l"/>
            <a:r>
              <a:rPr lang="en-US" sz="4000" dirty="0"/>
              <a:t>AA more questions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295400"/>
            <a:ext cx="11084626" cy="472979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What is the dose-risk relationship between AA exposure and liver cancer? Is there interaction with hepatitis?</a:t>
            </a:r>
          </a:p>
          <a:p>
            <a:r>
              <a:rPr lang="en-US" dirty="0"/>
              <a:t>What is the extent of exposure in India, Africa and Latin America?</a:t>
            </a:r>
          </a:p>
          <a:p>
            <a:r>
              <a:rPr lang="en-US" dirty="0"/>
              <a:t>What are effective approaches to education and regulation?</a:t>
            </a:r>
          </a:p>
          <a:p>
            <a:r>
              <a:rPr lang="en-US" dirty="0"/>
              <a:t>Can non-invasive tests (e.g. blood tests) for AA exposure be developed for clinical or research use?</a:t>
            </a:r>
          </a:p>
          <a:p>
            <a:r>
              <a:rPr lang="en-US" dirty="0"/>
              <a:t>A non-invasive test would enable secondary prevention: exposed individuals might benefit from screening</a:t>
            </a:r>
          </a:p>
          <a:p>
            <a:r>
              <a:rPr lang="en-US" dirty="0"/>
              <a:t>How to convince funders that prevention is worthy of funding even it will not help anyone who already has cancer?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FFB4C55-9A55-45A0-A2A5-ECC3126D7CB8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037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68BCE-30CC-5CED-A771-BA0C012603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807083"/>
          </a:xfrm>
        </p:spPr>
        <p:txBody>
          <a:bodyPr/>
          <a:lstStyle/>
          <a:p>
            <a:pPr algn="l"/>
            <a:r>
              <a:rPr lang="en-US" dirty="0"/>
              <a:t>Overall conclusions – main points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593CA47-0028-E8D1-F0E4-FD270E9432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9120" y="1166018"/>
            <a:ext cx="10972800" cy="4525963"/>
          </a:xfrm>
        </p:spPr>
        <p:txBody>
          <a:bodyPr/>
          <a:lstStyle/>
          <a:p>
            <a:r>
              <a:rPr lang="en-US" sz="2800" dirty="0"/>
              <a:t>We can use mutational signatures to understand the causes of somatic mutations</a:t>
            </a:r>
          </a:p>
          <a:p>
            <a:r>
              <a:rPr lang="en-US" sz="2800" dirty="0"/>
              <a:t>When somatic mutation contribute to cancer development, mutational signatures provide insight into the causes of cancer</a:t>
            </a:r>
          </a:p>
          <a:p>
            <a:r>
              <a:rPr lang="en-US" sz="2800" dirty="0"/>
              <a:t>We talked about 2 examples:</a:t>
            </a:r>
          </a:p>
          <a:p>
            <a:pPr lvl="1"/>
            <a:r>
              <a:rPr lang="en-US" sz="2400" dirty="0"/>
              <a:t>Lack of smoking mutations in NSRO-driven lung cancer even in smokers</a:t>
            </a:r>
          </a:p>
          <a:p>
            <a:pPr lvl="1"/>
            <a:r>
              <a:rPr lang="en-US" sz="2400" dirty="0"/>
              <a:t>Widespread mutagenesis by AA in multiple cancer types (we focused on liver cancer)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D04A942-80F0-0A9B-C045-C4DB95E5D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EB465D-2B07-4782-9D38-CDF7B0E66DA7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1893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185CFAD-7419-4498-B9D8-EDE21F7B37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36524"/>
            <a:ext cx="10972800" cy="870857"/>
          </a:xfrm>
        </p:spPr>
        <p:txBody>
          <a:bodyPr/>
          <a:lstStyle/>
          <a:p>
            <a:pPr algn="l"/>
            <a:r>
              <a:rPr lang="en-US" dirty="0"/>
              <a:t>Concept of “mutational signature”</a:t>
            </a:r>
            <a:endParaRPr lang="en-SG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FB41C5-29C7-4E74-84DF-A532FE1D4B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3474" y="1143000"/>
            <a:ext cx="10972800" cy="5410200"/>
          </a:xfrm>
        </p:spPr>
        <p:txBody>
          <a:bodyPr/>
          <a:lstStyle/>
          <a:p>
            <a:r>
              <a:rPr lang="en-US" sz="2800" dirty="0"/>
              <a:t>Examine mutation patterns in a tumor (or other tissue) to infer mutational exposures or processes that led to the mutations</a:t>
            </a:r>
          </a:p>
          <a:p>
            <a:r>
              <a:rPr lang="en-US" sz="2800" dirty="0"/>
              <a:t>We will be talking about *somatic* mutations in cancer</a:t>
            </a:r>
          </a:p>
          <a:p>
            <a:r>
              <a:rPr lang="en-US" sz="2800" dirty="0"/>
              <a:t>There can be different types of mutation patterns </a:t>
            </a:r>
          </a:p>
          <a:p>
            <a:pPr lvl="1"/>
            <a:r>
              <a:rPr lang="en-US" sz="2400" dirty="0"/>
              <a:t>single base mutations in the context of preceding and following bases</a:t>
            </a:r>
          </a:p>
          <a:p>
            <a:pPr lvl="1"/>
            <a:r>
              <a:rPr lang="en-US" sz="2400" dirty="0"/>
              <a:t>different kinds of short insertions or deletions</a:t>
            </a:r>
          </a:p>
          <a:p>
            <a:pPr lvl="1"/>
            <a:r>
              <a:rPr lang="en-US" sz="2400" dirty="0"/>
              <a:t>patterns of clustered single base mutations</a:t>
            </a:r>
            <a:endParaRPr lang="en-SG" sz="2400" dirty="0"/>
          </a:p>
          <a:p>
            <a:pPr lvl="1"/>
            <a:r>
              <a:rPr lang="en-SG" sz="2400" dirty="0"/>
              <a:t>information about whether the transcribed versus the non-transcribed strands of genes have more mutations</a:t>
            </a:r>
          </a:p>
          <a:p>
            <a:pPr lvl="1"/>
            <a:r>
              <a:rPr lang="en-SG" sz="2400" dirty="0"/>
              <a:t>and so on …</a:t>
            </a:r>
            <a:endParaRPr lang="en-US" sz="2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E666E5B-31A2-4EA1-954B-B83622C1EF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B7F0F32-E763-409B-A0CB-46F9931D5A6C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921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bldLvl="2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/>
              <a:t>Acknowledgements - Funding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8DFA126-20D8-4570-B4A1-152E274450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8281" y="1417638"/>
            <a:ext cx="10972800" cy="4525963"/>
          </a:xfrm>
        </p:spPr>
        <p:txBody>
          <a:bodyPr/>
          <a:lstStyle/>
          <a:p>
            <a:pPr marL="0" lvl="1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dirty="0"/>
              <a:t>Singapore National Medical Research Council</a:t>
            </a:r>
          </a:p>
          <a:p>
            <a:pPr marL="0" lvl="1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dirty="0"/>
              <a:t>Singapore Ministry of Health via the Duke-NUS Signature Research Programmes</a:t>
            </a:r>
          </a:p>
          <a:p>
            <a:pPr marL="0" lvl="1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dirty="0"/>
              <a:t>Chang Gung Memorial Hospital (CGMH) Foundation</a:t>
            </a:r>
          </a:p>
          <a:p>
            <a:pPr marL="0" lvl="1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dirty="0"/>
              <a:t>Chang Gung Medical Foundation</a:t>
            </a:r>
          </a:p>
          <a:p>
            <a:pPr marL="0" lvl="1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dirty="0"/>
              <a:t>Duke-NUS Khoo Postdoctoral Fellowship Award </a:t>
            </a:r>
          </a:p>
          <a:p>
            <a:pPr marL="0" lvl="1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</a:pPr>
            <a:r>
              <a:rPr lang="en-US" dirty="0"/>
              <a:t>United States National Institutes of Health</a:t>
            </a:r>
          </a:p>
          <a:p>
            <a:pPr marL="0" indent="0">
              <a:buNone/>
            </a:pPr>
            <a:endParaRPr lang="en-SG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EB465D-2B07-4782-9D38-CDF7B0E66DA7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  <p:sp>
        <p:nvSpPr>
          <p:cNvPr id="10" name="Content Placeholder 7"/>
          <p:cNvSpPr txBox="1">
            <a:spLocks/>
          </p:cNvSpPr>
          <p:nvPr/>
        </p:nvSpPr>
        <p:spPr bwMode="auto">
          <a:xfrm>
            <a:off x="7937502" y="762000"/>
            <a:ext cx="3923805" cy="586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60302993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28600"/>
            <a:ext cx="6934200" cy="4572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Acknowledgements</a:t>
            </a:r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5026612" y="457200"/>
            <a:ext cx="5324605" cy="6264276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2200" b="1" dirty="0">
                <a:solidFill>
                  <a:srgbClr val="0070C0"/>
                </a:solidFill>
              </a:rPr>
              <a:t>Singapore (Duke NUS, National Cancer Centre Singapore, Genome Institute Singapore, Johns Hopkins Singapore)</a:t>
            </a:r>
          </a:p>
          <a:p>
            <a:pPr marL="0" lvl="1" indent="0">
              <a:spcBef>
                <a:spcPts val="0"/>
              </a:spcBef>
              <a:buNone/>
            </a:pPr>
            <a:r>
              <a:rPr lang="en-US" sz="2200" dirty="0"/>
              <a:t>Huang Chen-Yang (</a:t>
            </a:r>
            <a:r>
              <a:rPr lang="zh-HK" altLang="en-US" sz="2200" dirty="0"/>
              <a:t>黃振洋</a:t>
            </a:r>
            <a:r>
              <a:rPr lang="en-US" altLang="zh-HK" sz="2200" dirty="0"/>
              <a:t>)</a:t>
            </a:r>
            <a:endParaRPr lang="en-US" sz="2200" dirty="0"/>
          </a:p>
          <a:p>
            <a:pPr marL="0" lvl="1" indent="0">
              <a:spcBef>
                <a:spcPts val="0"/>
              </a:spcBef>
              <a:buNone/>
            </a:pPr>
            <a:r>
              <a:rPr lang="en-US" sz="2200" dirty="0"/>
              <a:t>Arnoud Boot</a:t>
            </a:r>
          </a:p>
          <a:p>
            <a:pPr marL="0" lvl="1" indent="0">
              <a:spcBef>
                <a:spcPts val="0"/>
              </a:spcBef>
              <a:buNone/>
            </a:pPr>
            <a:r>
              <a:rPr lang="en-US" sz="2200" dirty="0"/>
              <a:t>Mo LIU (</a:t>
            </a:r>
            <a:r>
              <a:rPr lang="zh-CN" altLang="en-US" sz="220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刘陌</a:t>
            </a:r>
            <a:r>
              <a:rPr lang="en-US" altLang="zh-TW" sz="2200" dirty="0"/>
              <a:t>)</a:t>
            </a:r>
            <a:endParaRPr lang="en-US" sz="2200" dirty="0"/>
          </a:p>
          <a:p>
            <a:pPr marL="0" lvl="1" indent="0">
              <a:spcBef>
                <a:spcPts val="0"/>
              </a:spcBef>
              <a:buNone/>
            </a:pPr>
            <a:r>
              <a:rPr lang="en-US" sz="2200" dirty="0"/>
              <a:t>Alvin NG Wei Tian (</a:t>
            </a:r>
            <a:r>
              <a:rPr lang="zh-TW" altLang="en-US" sz="2200" dirty="0"/>
              <a:t>黄伟添</a:t>
            </a:r>
            <a:r>
              <a:rPr lang="en-US" altLang="zh-TW" sz="2200" dirty="0"/>
              <a:t>)</a:t>
            </a:r>
          </a:p>
          <a:p>
            <a:pPr marL="0" lvl="1" indent="0">
              <a:spcBef>
                <a:spcPts val="0"/>
              </a:spcBef>
              <a:buNone/>
            </a:pPr>
            <a:r>
              <a:rPr lang="en-US" sz="2200" dirty="0"/>
              <a:t>Nanhai J</a:t>
            </a:r>
            <a:r>
              <a:rPr lang="en-US" altLang="zh-CN" sz="2200" dirty="0"/>
              <a:t>IANG </a:t>
            </a:r>
            <a:r>
              <a:rPr lang="en-US" sz="2200" dirty="0"/>
              <a:t>(</a:t>
            </a:r>
            <a:r>
              <a:rPr lang="zh-CN" altLang="en-US" sz="2200" i="0" dirty="0">
                <a:solidFill>
                  <a:srgbClr val="222222"/>
                </a:solidFill>
                <a:effectLst/>
                <a:latin typeface="+mn-ea"/>
              </a:rPr>
              <a:t>蒋南海</a:t>
            </a:r>
            <a:r>
              <a:rPr lang="en-US" altLang="zh-TW" sz="2200" dirty="0"/>
              <a:t>) </a:t>
            </a:r>
            <a:endParaRPr lang="en-US" sz="2200" dirty="0"/>
          </a:p>
          <a:p>
            <a:pPr marL="0" lvl="1" indent="0">
              <a:spcBef>
                <a:spcPts val="0"/>
              </a:spcBef>
              <a:buNone/>
            </a:pPr>
            <a:r>
              <a:rPr lang="en-US" sz="2200" dirty="0"/>
              <a:t>Shenli Zhang</a:t>
            </a:r>
          </a:p>
          <a:p>
            <a:pPr marL="0" lvl="1" indent="0">
              <a:spcBef>
                <a:spcPts val="0"/>
              </a:spcBef>
              <a:buNone/>
            </a:pPr>
            <a:r>
              <a:rPr lang="en-US" sz="2200" dirty="0"/>
              <a:t>Szu-Chi Ho</a:t>
            </a:r>
          </a:p>
          <a:p>
            <a:pPr marL="0" lvl="1" indent="0">
              <a:spcBef>
                <a:spcPts val="0"/>
              </a:spcBef>
              <a:buNone/>
            </a:pPr>
            <a:r>
              <a:rPr lang="en-US" sz="2200" dirty="0"/>
              <a:t>Willie Yu</a:t>
            </a:r>
          </a:p>
          <a:p>
            <a:pPr marL="0" lvl="1" indent="0">
              <a:spcBef>
                <a:spcPts val="0"/>
              </a:spcBef>
              <a:buNone/>
            </a:pPr>
            <a:r>
              <a:rPr lang="en-US" sz="2200" dirty="0"/>
              <a:t>Cedric C. Y. Ng</a:t>
            </a:r>
          </a:p>
          <a:p>
            <a:pPr marL="0" lvl="1" indent="0">
              <a:spcBef>
                <a:spcPts val="0"/>
              </a:spcBef>
              <a:buNone/>
            </a:pPr>
            <a:r>
              <a:rPr lang="en-US" sz="2200" dirty="0"/>
              <a:t>Patrick Tan</a:t>
            </a:r>
          </a:p>
          <a:p>
            <a:pPr marL="0" lvl="1" indent="0">
              <a:spcBef>
                <a:spcPts val="0"/>
              </a:spcBef>
              <a:buNone/>
            </a:pPr>
            <a:r>
              <a:rPr lang="en-US" sz="2200" dirty="0"/>
              <a:t>Bin </a:t>
            </a:r>
            <a:r>
              <a:rPr lang="en-US" sz="2200" dirty="0" err="1"/>
              <a:t>Tean</a:t>
            </a:r>
            <a:r>
              <a:rPr lang="en-US" sz="2200" dirty="0"/>
              <a:t> TEH</a:t>
            </a:r>
          </a:p>
          <a:p>
            <a:pPr marL="0" lvl="1" indent="0">
              <a:spcBef>
                <a:spcPts val="0"/>
              </a:spcBef>
              <a:buNone/>
            </a:pPr>
            <a:r>
              <a:rPr lang="en-US" sz="2200" dirty="0" err="1"/>
              <a:t>Songling</a:t>
            </a:r>
            <a:r>
              <a:rPr lang="en-US" sz="2200" dirty="0"/>
              <a:t> Poon</a:t>
            </a:r>
          </a:p>
          <a:p>
            <a:pPr marL="0" lvl="1" indent="0">
              <a:spcBef>
                <a:spcPts val="0"/>
              </a:spcBef>
              <a:buNone/>
            </a:pPr>
            <a:r>
              <a:rPr lang="en-US" sz="2200" dirty="0"/>
              <a:t>Alex Chang</a:t>
            </a:r>
          </a:p>
          <a:p>
            <a:pPr marL="0" lvl="1" indent="0">
              <a:spcBef>
                <a:spcPts val="0"/>
              </a:spcBef>
              <a:buNone/>
            </a:pPr>
            <a:r>
              <a:rPr lang="en-US" sz="2200" dirty="0"/>
              <a:t>Daniel  Tan</a:t>
            </a:r>
          </a:p>
          <a:p>
            <a:pPr marL="0" lvl="1" indent="0">
              <a:spcBef>
                <a:spcPts val="0"/>
              </a:spcBef>
              <a:buNone/>
            </a:pPr>
            <a:r>
              <a:rPr lang="en-US" sz="2200" dirty="0"/>
              <a:t>Anders Skanderup</a:t>
            </a:r>
          </a:p>
          <a:p>
            <a:pPr marL="257175" lvl="1" indent="0">
              <a:spcBef>
                <a:spcPts val="0"/>
              </a:spcBef>
              <a:buNone/>
            </a:pPr>
            <a:endParaRPr lang="en-US" dirty="0"/>
          </a:p>
          <a:p>
            <a:pPr marL="0" indent="0">
              <a:spcBef>
                <a:spcPts val="0"/>
              </a:spcBef>
              <a:buNone/>
            </a:pP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EB465D-2B07-4782-9D38-CDF7B0E66DA7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>
          <a:xfrm>
            <a:off x="482947" y="1606253"/>
            <a:ext cx="3061176" cy="4534655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2200" dirty="0"/>
              <a:t>Sen-Yung Hsieh (</a:t>
            </a:r>
            <a:r>
              <a:rPr lang="zh-CN" altLang="en-US" sz="2200" dirty="0"/>
              <a:t>谢森永</a:t>
            </a:r>
            <a:r>
              <a:rPr lang="en-US" altLang="zh-CN" sz="2200" dirty="0"/>
              <a:t>)</a:t>
            </a:r>
            <a:endParaRPr lang="en-US" sz="2200" dirty="0"/>
          </a:p>
          <a:p>
            <a:pPr marL="0" indent="0">
              <a:spcBef>
                <a:spcPts val="0"/>
              </a:spcBef>
              <a:buNone/>
            </a:pPr>
            <a:r>
              <a:rPr lang="en-US" sz="2200" dirty="0"/>
              <a:t>Jacob See-Tong PANG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200" dirty="0"/>
              <a:t>Hao-Yi Huang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200" dirty="0"/>
              <a:t>Ming-Chin Yu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200" dirty="0"/>
              <a:t>Po-Hung Lin (</a:t>
            </a:r>
            <a:r>
              <a:rPr lang="zh-CN" altLang="en-US" sz="220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林柏宏</a:t>
            </a:r>
            <a:r>
              <a:rPr lang="en-US" altLang="zh-TW" sz="2200" dirty="0"/>
              <a:t>)</a:t>
            </a:r>
            <a:endParaRPr lang="en-US" sz="2200" dirty="0"/>
          </a:p>
          <a:p>
            <a:pPr marL="0" indent="0">
              <a:spcBef>
                <a:spcPts val="0"/>
              </a:spcBef>
              <a:buNone/>
            </a:pPr>
            <a:r>
              <a:rPr lang="en-US" sz="2200" dirty="0"/>
              <a:t>Wen-Hui Weng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200" dirty="0"/>
              <a:t>Ying-Hsu Chang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200" dirty="0"/>
              <a:t>Kai-Jie Yu,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200" dirty="0"/>
              <a:t>Kwai-Fong Ng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200" dirty="0"/>
              <a:t>Ching-Fang Wu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200" dirty="0"/>
              <a:t>Cheng-Lung Hsu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200" dirty="0"/>
              <a:t>Cheng-Keng Chuang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B26F236-8D07-456A-8C73-2371BFB1466C}"/>
              </a:ext>
            </a:extLst>
          </p:cNvPr>
          <p:cNvGrpSpPr/>
          <p:nvPr/>
        </p:nvGrpSpPr>
        <p:grpSpPr>
          <a:xfrm>
            <a:off x="567095" y="813831"/>
            <a:ext cx="2892879" cy="678245"/>
            <a:chOff x="5715000" y="4216191"/>
            <a:chExt cx="3581400" cy="839671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CAB2BDAC-BBAF-4116-A061-834474D0AF3A}"/>
                </a:ext>
              </a:extLst>
            </p:cNvPr>
            <p:cNvSpPr/>
            <p:nvPr/>
          </p:nvSpPr>
          <p:spPr>
            <a:xfrm>
              <a:off x="5715000" y="4216191"/>
              <a:ext cx="3581400" cy="839671"/>
            </a:xfrm>
            <a:prstGeom prst="roundRect">
              <a:avLst/>
            </a:prstGeom>
            <a:solidFill>
              <a:srgbClr val="56B65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14" name="Picture 6">
              <a:extLst>
                <a:ext uri="{FF2B5EF4-FFF2-40B4-BE49-F238E27FC236}">
                  <a16:creationId xmlns:a16="http://schemas.microsoft.com/office/drawing/2014/main" id="{318B35E1-5809-4035-AA87-5D6B907BDE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26126" y="4396113"/>
              <a:ext cx="3317874" cy="4594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AutoShape 2" descr="Duke University - Duke Faculty ">
            <a:extLst>
              <a:ext uri="{FF2B5EF4-FFF2-40B4-BE49-F238E27FC236}">
                <a16:creationId xmlns:a16="http://schemas.microsoft.com/office/drawing/2014/main" id="{B7EE4A1B-312D-487B-B6CF-467728DD7C2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SG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DFB3019-D322-A57F-79DA-FDE1CFAC0CC2}"/>
              </a:ext>
            </a:extLst>
          </p:cNvPr>
          <p:cNvGrpSpPr/>
          <p:nvPr/>
        </p:nvGrpSpPr>
        <p:grpSpPr>
          <a:xfrm>
            <a:off x="8720282" y="2917942"/>
            <a:ext cx="3931504" cy="3097172"/>
            <a:chOff x="3761098" y="2770228"/>
            <a:chExt cx="3931504" cy="3097172"/>
          </a:xfrm>
        </p:grpSpPr>
        <p:sp>
          <p:nvSpPr>
            <p:cNvPr id="12" name="Content Placeholder 7">
              <a:extLst>
                <a:ext uri="{FF2B5EF4-FFF2-40B4-BE49-F238E27FC236}">
                  <a16:creationId xmlns:a16="http://schemas.microsoft.com/office/drawing/2014/main" id="{3A21B527-3BAF-46E6-A60E-7599C4885409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3761098" y="3275734"/>
              <a:ext cx="3931504" cy="2591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Bef>
                  <a:spcPts val="0"/>
                </a:spcBef>
                <a:buFont typeface="Arial" panose="020B0604020202020204" pitchFamily="34" charset="0"/>
                <a:buNone/>
              </a:pPr>
              <a:r>
                <a:rPr lang="en-US" sz="2200" dirty="0"/>
                <a:t>Sue Jinks-Robertson</a:t>
              </a:r>
            </a:p>
            <a:p>
              <a:pPr marL="0" indent="0">
                <a:spcBef>
                  <a:spcPts val="0"/>
                </a:spcBef>
                <a:buFont typeface="Arial" panose="020B0604020202020204" pitchFamily="34" charset="0"/>
                <a:buNone/>
              </a:pPr>
              <a:r>
                <a:rPr lang="en-US" sz="2200" dirty="0"/>
                <a:t>Nicole Stantial</a:t>
              </a:r>
            </a:p>
            <a:p>
              <a:pPr marL="0" indent="0">
                <a:spcBef>
                  <a:spcPts val="0"/>
                </a:spcBef>
                <a:buFont typeface="Arial" panose="020B0604020202020204" pitchFamily="34" charset="0"/>
                <a:buNone/>
              </a:pPr>
              <a:endParaRPr lang="en-US" sz="2200" b="1" dirty="0"/>
            </a:p>
            <a:p>
              <a:pPr marL="0" indent="0">
                <a:spcBef>
                  <a:spcPts val="0"/>
                </a:spcBef>
                <a:buFont typeface="Arial" panose="020B0604020202020204" pitchFamily="34" charset="0"/>
                <a:buNone/>
              </a:pPr>
              <a:endParaRPr lang="en-US" sz="2200" b="1" dirty="0"/>
            </a:p>
            <a:p>
              <a:pPr marL="0" indent="0">
                <a:spcBef>
                  <a:spcPts val="0"/>
                </a:spcBef>
                <a:buFont typeface="Arial" panose="020B0604020202020204" pitchFamily="34" charset="0"/>
                <a:buNone/>
              </a:pPr>
              <a:r>
                <a:rPr lang="en-US" sz="2200" dirty="0"/>
                <a:t>John L. Nitiss</a:t>
              </a:r>
            </a:p>
            <a:p>
              <a:pPr marL="0" indent="0">
                <a:spcBef>
                  <a:spcPts val="0"/>
                </a:spcBef>
                <a:buFont typeface="Arial" panose="020B0604020202020204" pitchFamily="34" charset="0"/>
                <a:buNone/>
              </a:pPr>
              <a:r>
                <a:rPr lang="en-US" sz="2200" dirty="0"/>
                <a:t>Viraj Shah</a:t>
              </a:r>
            </a:p>
            <a:p>
              <a:pPr marL="0" indent="0">
                <a:spcBef>
                  <a:spcPts val="0"/>
                </a:spcBef>
                <a:buFont typeface="Arial" panose="020B0604020202020204" pitchFamily="34" charset="0"/>
                <a:buNone/>
              </a:pPr>
              <a:r>
                <a:rPr lang="en-US" sz="2200" dirty="0"/>
                <a:t>Karen C. Nitiss</a:t>
              </a:r>
            </a:p>
          </p:txBody>
        </p:sp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DC8D6C4B-A720-4AD1-8A6C-570F990CDD9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4298"/>
            <a:stretch/>
          </p:blipFill>
          <p:spPr bwMode="auto">
            <a:xfrm>
              <a:off x="3764562" y="2770228"/>
              <a:ext cx="1527280" cy="5759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B0D45BDF-000A-42FC-B11C-3A9439E27F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61098" y="3909612"/>
              <a:ext cx="2757732" cy="7611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26485370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3DBBAC-C362-44AC-A6A1-F96E5C0B21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8293A7-5ED1-4201-8E73-621F4D118B47}" type="slidenum">
              <a:rPr lang="en-US" smtClean="0"/>
              <a:pPr>
                <a:defRPr/>
              </a:pPr>
              <a:t>52</a:t>
            </a:fld>
            <a:endParaRPr lang="en-US"/>
          </a:p>
        </p:txBody>
      </p:sp>
      <p:pic>
        <p:nvPicPr>
          <p:cNvPr id="1026" name="Picture 2" descr="Mutational signature collage">
            <a:extLst>
              <a:ext uri="{FF2B5EF4-FFF2-40B4-BE49-F238E27FC236}">
                <a16:creationId xmlns:a16="http://schemas.microsoft.com/office/drawing/2014/main" id="{DE0232D2-5333-0D3E-B58D-DAA9C25869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2010895"/>
            <a:ext cx="5821671" cy="4165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7EC793B9-DE30-4FD3-9036-6C466D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7772400" cy="729556"/>
          </a:xfrm>
        </p:spPr>
        <p:txBody>
          <a:bodyPr/>
          <a:lstStyle/>
          <a:p>
            <a:pPr algn="l"/>
            <a:r>
              <a:rPr lang="en-US" sz="4800" dirty="0"/>
              <a:t>Questions?</a:t>
            </a:r>
            <a:endParaRPr lang="en-SG" sz="4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8932093-4CF5-438F-2F62-6864EFFE05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0" y="2472509"/>
            <a:ext cx="2956816" cy="370364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41B6EA4-B150-E05B-FB2F-4F84F8C4BA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0" y="1020209"/>
            <a:ext cx="4130398" cy="198137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AC1704D-7F9E-E2DF-C5B0-C98EB4D0EBA3}"/>
              </a:ext>
            </a:extLst>
          </p:cNvPr>
          <p:cNvSpPr/>
          <p:nvPr/>
        </p:nvSpPr>
        <p:spPr>
          <a:xfrm>
            <a:off x="8153400" y="3001581"/>
            <a:ext cx="457200" cy="3512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F0F57BA-C870-455E-1F5F-89EDE1D639CF}"/>
              </a:ext>
            </a:extLst>
          </p:cNvPr>
          <p:cNvSpPr txBox="1"/>
          <p:nvPr/>
        </p:nvSpPr>
        <p:spPr>
          <a:xfrm>
            <a:off x="4587235" y="164141"/>
            <a:ext cx="5486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Slides at</a:t>
            </a:r>
          </a:p>
          <a:p>
            <a:r>
              <a:rPr lang="en-US" sz="2400" dirty="0"/>
              <a:t>https://github.com/Rozen-Lab/msigs</a:t>
            </a:r>
          </a:p>
        </p:txBody>
      </p:sp>
    </p:spTree>
    <p:extLst>
      <p:ext uri="{BB962C8B-B14F-4D97-AF65-F5344CB8AC3E}">
        <p14:creationId xmlns:p14="http://schemas.microsoft.com/office/powerpoint/2010/main" val="79100019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511680-C82A-4B6E-9EFF-57AA19AEA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Backup slides</a:t>
            </a:r>
            <a:endParaRPr lang="en-SG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0DF593D-F205-4D78-84C2-9A6F75B18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EB465D-2B07-4782-9D38-CDF7B0E66DA7}" type="slidenum">
              <a:rPr lang="en-US" smtClean="0"/>
              <a:pPr>
                <a:defRPr/>
              </a:pPr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45194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3" t="13952" r="25633" b="-974"/>
          <a:stretch/>
        </p:blipFill>
        <p:spPr>
          <a:xfrm>
            <a:off x="201168" y="1673352"/>
            <a:ext cx="3429000" cy="408736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360"/>
          <a:stretch/>
        </p:blipFill>
        <p:spPr>
          <a:xfrm>
            <a:off x="3962400" y="1524000"/>
            <a:ext cx="4074183" cy="2560320"/>
          </a:xfrm>
          <a:prstGeom prst="rect">
            <a:avLst/>
          </a:prstGeom>
        </p:spPr>
      </p:pic>
      <p:pic>
        <p:nvPicPr>
          <p:cNvPr id="2050" name="Picture 2" descr="https://lh6.googleusercontent.com/ZwRf1w_l14R8RSKgPGX4Xca2Mx-BXSJD3xdU-W7xqgfcLgOOaOfo6AO4fmMQQMHDCylgq6gP5o-QegZCgTw-mvKTqsJ6cSYFrxSGdT8XtnMhZGwNyNL5QitNYr6WPaCnTpek0R1JGsM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19" t="12592" r="49061" b="53653"/>
          <a:stretch/>
        </p:blipFill>
        <p:spPr bwMode="auto">
          <a:xfrm>
            <a:off x="2154936" y="3651173"/>
            <a:ext cx="5138928" cy="3060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EB465D-2B07-4782-9D38-CDF7B0E66DA7}" type="slidenum">
              <a:rPr lang="en-US" smtClean="0"/>
              <a:pPr>
                <a:defRPr/>
              </a:pPr>
              <a:t>54</a:t>
            </a:fld>
            <a:endParaRPr lang="en-US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197704" y="173113"/>
            <a:ext cx="8870096" cy="1143000"/>
          </a:xfrm>
        </p:spPr>
        <p:txBody>
          <a:bodyPr>
            <a:normAutofit fontScale="90000"/>
          </a:bodyPr>
          <a:lstStyle/>
          <a:p>
            <a:pPr algn="l"/>
            <a:r>
              <a:rPr lang="en-US" sz="3600" dirty="0"/>
              <a:t>Aristolochic acid (AA) occurs naturally in plants widely used as herbal medicine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6"/>
          <a:srcRect l="10383"/>
          <a:stretch/>
        </p:blipFill>
        <p:spPr>
          <a:xfrm>
            <a:off x="5437634" y="3590895"/>
            <a:ext cx="3124200" cy="348621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-1447800" y="2590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962"/>
          <a:stretch/>
        </p:blipFill>
        <p:spPr>
          <a:xfrm>
            <a:off x="8036583" y="3082774"/>
            <a:ext cx="4035552" cy="2406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38256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EB465D-2B07-4782-9D38-CDF7B0E66DA7}" type="slidenum">
              <a:rPr lang="en-US" smtClean="0"/>
              <a:pPr>
                <a:defRPr/>
              </a:pPr>
              <a:t>55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8874" t="23530" r="2664" b="11176"/>
          <a:stretch/>
        </p:blipFill>
        <p:spPr>
          <a:xfrm>
            <a:off x="381000" y="152399"/>
            <a:ext cx="9906000" cy="653207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072944" y="4953000"/>
            <a:ext cx="3948424" cy="70788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dirty="0"/>
              <a:t>M. Heinrich et al 2009</a:t>
            </a:r>
          </a:p>
          <a:p>
            <a:r>
              <a:rPr lang="en-US" sz="2000" dirty="0" err="1"/>
              <a:t>doi:10.1016</a:t>
            </a:r>
            <a:r>
              <a:rPr lang="en-US" sz="2000" dirty="0"/>
              <a:t>/</a:t>
            </a:r>
            <a:r>
              <a:rPr lang="en-US" sz="2000" dirty="0" err="1"/>
              <a:t>j.jep.2009.05.028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05663701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EB465D-2B07-4782-9D38-CDF7B0E66DA7}" type="slidenum">
              <a:rPr lang="en-US" smtClean="0"/>
              <a:pPr>
                <a:defRPr/>
              </a:pPr>
              <a:t>56</a:t>
            </a:fld>
            <a:endParaRPr lang="en-US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304800" y="152400"/>
          <a:ext cx="11658600" cy="647699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517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615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05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3221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1255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4829">
                <a:tc gridSpan="5"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Table S6. Drivers identified by </a:t>
                      </a:r>
                      <a:r>
                        <a:rPr lang="en-US" sz="1600" u="none" strike="noStrike" dirty="0" err="1">
                          <a:effectLst/>
                        </a:rPr>
                        <a:t>MutSigCV</a:t>
                      </a:r>
                      <a:r>
                        <a:rPr lang="en-US" sz="1600" u="none" strike="noStrike" dirty="0">
                          <a:effectLst/>
                        </a:rPr>
                        <a:t> or 20/20+ in 98 Taiwan HCCs.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4393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Gene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Proportion of Taiwan HCCs with mutation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Classification in Cancer Gene Census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Notes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Proportion with mutations in T</a:t>
                      </a:r>
                      <a:r>
                        <a:rPr lang="en-US" sz="1600" u="none" strike="noStrike" baseline="0" dirty="0">
                          <a:effectLst/>
                        </a:rPr>
                        <a:t>CGA 2017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576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TP53</a:t>
                      </a:r>
                      <a:endParaRPr lang="en-US" sz="1600" b="0" i="1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0.54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TSG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Commonly mutated in HCC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0.31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734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 err="1">
                          <a:effectLst/>
                        </a:rPr>
                        <a:t>CTNNB1</a:t>
                      </a:r>
                      <a:endParaRPr lang="en-US" sz="1600" b="0" i="1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0.24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oncogene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Commonly mutated in HCC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0.27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460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ALB</a:t>
                      </a:r>
                      <a:endParaRPr lang="en-US" sz="1600" b="0" i="1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0.21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Commonly</a:t>
                      </a:r>
                      <a:r>
                        <a:rPr lang="en-US" sz="1600" b="0" i="0" u="none" strike="noStrike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 mutated in HCC, status as driver controversial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0.13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494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 err="1">
                          <a:effectLst/>
                        </a:rPr>
                        <a:t>AXIN1</a:t>
                      </a:r>
                      <a:endParaRPr lang="en-US" sz="1600" b="0" i="1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0.17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TSG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Commonly mutated in HCC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0.08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5381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 err="1">
                          <a:effectLst/>
                        </a:rPr>
                        <a:t>DOCK8</a:t>
                      </a:r>
                      <a:endParaRPr lang="en-US" sz="1600" b="0" i="1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0.11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Not expressed in liver or liver cancer (http://www.proteinatlas.org/ENSG00000107099-DOCK8/cancer); not observed in any other HCC genomic study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NR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775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BRD7</a:t>
                      </a:r>
                      <a:endParaRPr lang="en-US" sz="1600" b="0" i="1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0.09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Observed in </a:t>
                      </a:r>
                      <a:r>
                        <a:rPr lang="en-US" sz="1600" u="none" strike="noStrike" dirty="0" err="1">
                          <a:effectLst/>
                        </a:rPr>
                        <a:t>Totoki</a:t>
                      </a:r>
                      <a:r>
                        <a:rPr lang="en-US" sz="1600" u="none" strike="noStrike" dirty="0">
                          <a:effectLst/>
                        </a:rPr>
                        <a:t> et al.,</a:t>
                      </a:r>
                      <a:r>
                        <a:rPr lang="en-US" sz="1600" u="none" strike="noStrike" baseline="0" dirty="0">
                          <a:effectLst/>
                        </a:rPr>
                        <a:t> 2014 </a:t>
                      </a:r>
                      <a:r>
                        <a:rPr lang="en-US" sz="1600" u="none" strike="noStrike" dirty="0">
                          <a:effectLst/>
                        </a:rPr>
                        <a:t>, Fujimoto</a:t>
                      </a:r>
                      <a:r>
                        <a:rPr lang="en-US" sz="1600" u="none" strike="noStrike" baseline="0" dirty="0">
                          <a:effectLst/>
                        </a:rPr>
                        <a:t> et al., 2016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NR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5734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ARID2</a:t>
                      </a:r>
                      <a:endParaRPr lang="en-US" sz="1600" b="0" i="1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0.09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TSG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Observed in multiple other HCC genomic studies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0.05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421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RPS6KA3</a:t>
                      </a:r>
                      <a:endParaRPr lang="en-US" sz="1600" b="0" i="1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0.08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Observed in multiple other HCC genomic studies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0.04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6494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IRF2</a:t>
                      </a:r>
                      <a:endParaRPr lang="en-US" sz="1600" b="0" i="1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0.06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Reported as an HCC TSG in </a:t>
                      </a:r>
                      <a:r>
                        <a:rPr lang="en-US" sz="1600" u="none" strike="noStrike" dirty="0" err="1">
                          <a:effectLst/>
                        </a:rPr>
                        <a:t>Guichard</a:t>
                      </a:r>
                      <a:r>
                        <a:rPr lang="en-US" sz="1600" u="none" strike="noStrike" baseline="0" dirty="0">
                          <a:effectLst/>
                        </a:rPr>
                        <a:t> et al., 2012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NR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53449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RAG1</a:t>
                      </a:r>
                      <a:endParaRPr lang="en-US" sz="1600" b="0" i="1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0.06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Activation of immunoglobulin V-D-J recombination.; not likely to have a role in hepatocytes or liver cancer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NR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421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RB1</a:t>
                      </a:r>
                      <a:endParaRPr lang="en-US" sz="1600" b="0" i="1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0.06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TSG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Observed in multiple other HCC genomic studies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0.04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40296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 err="1">
                          <a:effectLst/>
                        </a:rPr>
                        <a:t>PBRM1</a:t>
                      </a:r>
                      <a:endParaRPr lang="en-US" sz="1600" b="0" i="1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0.05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TSG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Observed in multiple other HCC genomic studies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NR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1095642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52400"/>
            <a:ext cx="7239000" cy="838200"/>
          </a:xfrm>
        </p:spPr>
        <p:txBody>
          <a:bodyPr/>
          <a:lstStyle/>
          <a:p>
            <a:pPr algn="l"/>
            <a:r>
              <a:rPr lang="en-US" sz="3600" dirty="0"/>
              <a:t>Variable and diverse AA content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737600" y="6127752"/>
            <a:ext cx="2844800" cy="365125"/>
          </a:xfrm>
        </p:spPr>
        <p:txBody>
          <a:bodyPr/>
          <a:lstStyle/>
          <a:p>
            <a:pPr>
              <a:defRPr/>
            </a:pPr>
            <a:fld id="{47EB465D-2B07-4782-9D38-CDF7B0E66DA7}" type="slidenum">
              <a:rPr lang="en-US" smtClean="0"/>
              <a:pPr>
                <a:defRPr/>
              </a:pPr>
              <a:t>57</a:t>
            </a:fld>
            <a:endParaRPr lang="en-US"/>
          </a:p>
        </p:txBody>
      </p:sp>
      <p:pic>
        <p:nvPicPr>
          <p:cNvPr id="4" name="Picture 3"/>
          <p:cNvPicPr/>
          <p:nvPr/>
        </p:nvPicPr>
        <p:blipFill rotWithShape="1">
          <a:blip r:embed="rId3"/>
          <a:srcRect l="28180" t="34430" r="17985" b="25023"/>
          <a:stretch/>
        </p:blipFill>
        <p:spPr bwMode="auto">
          <a:xfrm>
            <a:off x="2133600" y="2360406"/>
            <a:ext cx="8534400" cy="3735596"/>
          </a:xfrm>
          <a:prstGeom prst="rect">
            <a:avLst/>
          </a:prstGeom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4" name="TextBox 13"/>
          <p:cNvSpPr txBox="1"/>
          <p:nvPr/>
        </p:nvSpPr>
        <p:spPr>
          <a:xfrm rot="10800000">
            <a:off x="152400" y="2895600"/>
            <a:ext cx="1046440" cy="299362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en-US" sz="2800" dirty="0"/>
              <a:t> Each row is a different AA analog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28600" y="838200"/>
            <a:ext cx="102108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关木通 </a:t>
            </a:r>
            <a:r>
              <a:rPr lang="en-US" altLang="zh-CN" sz="3200" dirty="0"/>
              <a:t>guān mù tōng (stem of</a:t>
            </a:r>
          </a:p>
          <a:p>
            <a:r>
              <a:rPr lang="en-US" altLang="zh-CN" sz="3200" i="1" dirty="0"/>
              <a:t>Aristolochia manshuriensis</a:t>
            </a:r>
            <a:r>
              <a:rPr lang="en-US" altLang="zh-CN" sz="3200" dirty="0"/>
              <a:t>)</a:t>
            </a:r>
            <a:endParaRPr lang="en-US" sz="3200" dirty="0"/>
          </a:p>
        </p:txBody>
      </p:sp>
      <p:sp>
        <p:nvSpPr>
          <p:cNvPr id="22" name="Rectangle 21"/>
          <p:cNvSpPr/>
          <p:nvPr/>
        </p:nvSpPr>
        <p:spPr>
          <a:xfrm>
            <a:off x="8503920" y="2362201"/>
            <a:ext cx="152400" cy="3657600"/>
          </a:xfrm>
          <a:prstGeom prst="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10515600" y="2362201"/>
            <a:ext cx="152400" cy="3657600"/>
          </a:xfrm>
          <a:prstGeom prst="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5925312" y="2362201"/>
            <a:ext cx="152400" cy="3657600"/>
          </a:xfrm>
          <a:prstGeom prst="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3810000" y="2362201"/>
            <a:ext cx="152400" cy="3657600"/>
          </a:xfrm>
          <a:prstGeom prst="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2133600" y="2362201"/>
            <a:ext cx="152400" cy="3657600"/>
          </a:xfrm>
          <a:prstGeom prst="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 rot="16200000">
            <a:off x="5648330" y="-1076330"/>
            <a:ext cx="615553" cy="6425813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en-US" sz="2800" dirty="0"/>
              <a:t> Each column is a sample  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11734800" y="1143000"/>
            <a:ext cx="369333" cy="4724401"/>
            <a:chOff x="11734800" y="1371599"/>
            <a:chExt cx="369333" cy="4724401"/>
          </a:xfrm>
        </p:grpSpPr>
        <p:sp>
          <p:nvSpPr>
            <p:cNvPr id="5" name="TextBox 4"/>
            <p:cNvSpPr txBox="1"/>
            <p:nvPr/>
          </p:nvSpPr>
          <p:spPr>
            <a:xfrm rot="16200000">
              <a:off x="10933299" y="2173101"/>
              <a:ext cx="19723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High concentration</a:t>
              </a: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11734800" y="1752600"/>
              <a:ext cx="369332" cy="4343400"/>
              <a:chOff x="11734800" y="1752600"/>
              <a:chExt cx="369332" cy="4343400"/>
            </a:xfrm>
          </p:grpSpPr>
          <p:sp>
            <p:nvSpPr>
              <p:cNvPr id="15" name="TextBox 14"/>
              <p:cNvSpPr txBox="1"/>
              <p:nvPr/>
            </p:nvSpPr>
            <p:spPr>
              <a:xfrm rot="16200000">
                <a:off x="9747766" y="3739634"/>
                <a:ext cx="4343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Low concentration</a:t>
                </a:r>
              </a:p>
            </p:txBody>
          </p:sp>
          <p:sp>
            <p:nvSpPr>
              <p:cNvPr id="6" name="Up Arrow 5"/>
              <p:cNvSpPr/>
              <p:nvPr/>
            </p:nvSpPr>
            <p:spPr>
              <a:xfrm>
                <a:off x="11843266" y="3505200"/>
                <a:ext cx="152400" cy="457200"/>
              </a:xfrm>
              <a:prstGeom prst="up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9" name="TextBox 8"/>
          <p:cNvSpPr txBox="1"/>
          <p:nvPr/>
        </p:nvSpPr>
        <p:spPr>
          <a:xfrm>
            <a:off x="4267200" y="6172201"/>
            <a:ext cx="6915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Michl et al., 2015, J. Natural Products </a:t>
            </a:r>
            <a:r>
              <a:rPr lang="en-US" dirty="0" err="1"/>
              <a:t>doi:10.1021</a:t>
            </a:r>
            <a:r>
              <a:rPr lang="en-US" dirty="0"/>
              <a:t>/</a:t>
            </a:r>
            <a:r>
              <a:rPr lang="en-US" dirty="0" err="1"/>
              <a:t>acs.jnatprod.5b00556</a:t>
            </a:r>
            <a:endParaRPr lang="en-US" dirty="0"/>
          </a:p>
        </p:txBody>
      </p:sp>
      <p:pic>
        <p:nvPicPr>
          <p:cNvPr id="1026" name="Picture 2" descr="关木通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20431"/>
            <a:ext cx="2286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231462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9229" y="228600"/>
            <a:ext cx="10689771" cy="685800"/>
          </a:xfrm>
        </p:spPr>
        <p:txBody>
          <a:bodyPr/>
          <a:lstStyle/>
          <a:p>
            <a:pPr algn="l"/>
            <a:r>
              <a:rPr lang="en-US" sz="3600" dirty="0"/>
              <a:t>Variable and diverse AA content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737600" y="6127752"/>
            <a:ext cx="2844800" cy="365125"/>
          </a:xfrm>
        </p:spPr>
        <p:txBody>
          <a:bodyPr/>
          <a:lstStyle/>
          <a:p>
            <a:pPr>
              <a:defRPr/>
            </a:pPr>
            <a:fld id="{47EB465D-2B07-4782-9D38-CDF7B0E66DA7}" type="slidenum">
              <a:rPr lang="en-US" smtClean="0"/>
              <a:pPr>
                <a:defRPr/>
              </a:pPr>
              <a:t>58</a:t>
            </a:fld>
            <a:endParaRPr lang="en-US"/>
          </a:p>
        </p:txBody>
      </p:sp>
      <p:pic>
        <p:nvPicPr>
          <p:cNvPr id="4" name="Picture 3"/>
          <p:cNvPicPr/>
          <p:nvPr/>
        </p:nvPicPr>
        <p:blipFill rotWithShape="1">
          <a:blip r:embed="rId2"/>
          <a:srcRect l="62191" t="34430" r="32887" b="25023"/>
          <a:stretch/>
        </p:blipFill>
        <p:spPr bwMode="auto">
          <a:xfrm>
            <a:off x="7525511" y="2360406"/>
            <a:ext cx="780286" cy="3735596"/>
          </a:xfrm>
          <a:prstGeom prst="rect">
            <a:avLst/>
          </a:prstGeom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5" name="TextBox 14"/>
          <p:cNvSpPr txBox="1"/>
          <p:nvPr/>
        </p:nvSpPr>
        <p:spPr>
          <a:xfrm rot="16200000">
            <a:off x="6527798" y="-507010"/>
            <a:ext cx="615553" cy="5054213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en-US" sz="2800" dirty="0"/>
              <a:t> Each column is a sample 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6200" y="1219200"/>
            <a:ext cx="113557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/>
              <a:t>天仙藤 </a:t>
            </a:r>
            <a:r>
              <a:rPr lang="en-US" altLang="zh-CN" sz="3200" dirty="0" err="1"/>
              <a:t>tiān</a:t>
            </a:r>
            <a:r>
              <a:rPr lang="en-US" altLang="zh-CN" sz="3200" dirty="0"/>
              <a:t> </a:t>
            </a:r>
            <a:r>
              <a:rPr lang="en-US" altLang="zh-CN" sz="3200" dirty="0" err="1"/>
              <a:t>xiān</a:t>
            </a:r>
            <a:r>
              <a:rPr lang="en-US" altLang="zh-CN" sz="3200" dirty="0"/>
              <a:t> </a:t>
            </a:r>
            <a:r>
              <a:rPr lang="en-US" altLang="zh-CN" sz="3200" dirty="0" err="1"/>
              <a:t>téng</a:t>
            </a:r>
            <a:r>
              <a:rPr lang="en-US" altLang="zh-CN" sz="3200" dirty="0"/>
              <a:t> (thin stems and leaves of </a:t>
            </a:r>
            <a:r>
              <a:rPr lang="en-US" altLang="zh-CN" sz="3200" i="1" dirty="0"/>
              <a:t>Aristolochia debilis</a:t>
            </a:r>
            <a:r>
              <a:rPr lang="en-US" altLang="zh-CN" sz="3200" dirty="0"/>
              <a:t>)</a:t>
            </a:r>
            <a:endParaRPr lang="en-US" sz="3200" dirty="0"/>
          </a:p>
        </p:txBody>
      </p:sp>
      <p:sp>
        <p:nvSpPr>
          <p:cNvPr id="12" name="Rectangle 11"/>
          <p:cNvSpPr/>
          <p:nvPr/>
        </p:nvSpPr>
        <p:spPr>
          <a:xfrm>
            <a:off x="7525512" y="2362201"/>
            <a:ext cx="152400" cy="3657600"/>
          </a:xfrm>
          <a:prstGeom prst="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8153400" y="2362201"/>
            <a:ext cx="152400" cy="3657600"/>
          </a:xfrm>
          <a:prstGeom prst="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9950789" y="1729476"/>
            <a:ext cx="369333" cy="4724401"/>
            <a:chOff x="11734800" y="1371599"/>
            <a:chExt cx="369333" cy="4724401"/>
          </a:xfrm>
        </p:grpSpPr>
        <p:sp>
          <p:nvSpPr>
            <p:cNvPr id="11" name="TextBox 10"/>
            <p:cNvSpPr txBox="1"/>
            <p:nvPr/>
          </p:nvSpPr>
          <p:spPr>
            <a:xfrm rot="16200000">
              <a:off x="10933299" y="2173101"/>
              <a:ext cx="19723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High concentration</a:t>
              </a:r>
            </a:p>
          </p:txBody>
        </p:sp>
        <p:grpSp>
          <p:nvGrpSpPr>
            <p:cNvPr id="13" name="Group 12"/>
            <p:cNvGrpSpPr/>
            <p:nvPr/>
          </p:nvGrpSpPr>
          <p:grpSpPr>
            <a:xfrm>
              <a:off x="11734800" y="1752600"/>
              <a:ext cx="369332" cy="4343400"/>
              <a:chOff x="11734800" y="1752600"/>
              <a:chExt cx="369332" cy="4343400"/>
            </a:xfrm>
          </p:grpSpPr>
          <p:sp>
            <p:nvSpPr>
              <p:cNvPr id="16" name="TextBox 15"/>
              <p:cNvSpPr txBox="1"/>
              <p:nvPr/>
            </p:nvSpPr>
            <p:spPr>
              <a:xfrm rot="16200000">
                <a:off x="9747766" y="3739634"/>
                <a:ext cx="4343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Low concentration</a:t>
                </a:r>
              </a:p>
            </p:txBody>
          </p:sp>
          <p:sp>
            <p:nvSpPr>
              <p:cNvPr id="17" name="Up Arrow 16"/>
              <p:cNvSpPr/>
              <p:nvPr/>
            </p:nvSpPr>
            <p:spPr>
              <a:xfrm>
                <a:off x="11843266" y="3505200"/>
                <a:ext cx="152400" cy="457200"/>
              </a:xfrm>
              <a:prstGeom prst="up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8" name="TextBox 17"/>
          <p:cNvSpPr txBox="1"/>
          <p:nvPr/>
        </p:nvSpPr>
        <p:spPr>
          <a:xfrm>
            <a:off x="4267200" y="6400800"/>
            <a:ext cx="6915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Michl et al., 2015, J. Natural Products </a:t>
            </a:r>
            <a:r>
              <a:rPr lang="en-US" dirty="0" err="1"/>
              <a:t>doi:10.1021</a:t>
            </a:r>
            <a:r>
              <a:rPr lang="en-US" dirty="0"/>
              <a:t>/</a:t>
            </a:r>
            <a:r>
              <a:rPr lang="en-US" dirty="0" err="1"/>
              <a:t>acs.jnatprod.5b00556</a:t>
            </a:r>
            <a:endParaRPr lang="en-US" dirty="0"/>
          </a:p>
        </p:txBody>
      </p:sp>
      <p:pic>
        <p:nvPicPr>
          <p:cNvPr id="2050" name="Picture 2" descr="天仙藤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9968" y="2475803"/>
            <a:ext cx="3657600" cy="3657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Down Arrow 4"/>
          <p:cNvSpPr/>
          <p:nvPr/>
        </p:nvSpPr>
        <p:spPr>
          <a:xfrm rot="3054946">
            <a:off x="8606270" y="5230742"/>
            <a:ext cx="265579" cy="704290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Down Arrow 19"/>
          <p:cNvSpPr/>
          <p:nvPr/>
        </p:nvSpPr>
        <p:spPr>
          <a:xfrm rot="3054946">
            <a:off x="8530070" y="3097144"/>
            <a:ext cx="265579" cy="704290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Down Arrow 22"/>
          <p:cNvSpPr/>
          <p:nvPr/>
        </p:nvSpPr>
        <p:spPr>
          <a:xfrm rot="3054946">
            <a:off x="7920470" y="2792342"/>
            <a:ext cx="265579" cy="704290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0BF3BEB-765D-49F9-8AEC-6BA14EEE3B59}"/>
              </a:ext>
            </a:extLst>
          </p:cNvPr>
          <p:cNvPicPr/>
          <p:nvPr/>
        </p:nvPicPr>
        <p:blipFill rotWithShape="1">
          <a:blip r:embed="rId2"/>
          <a:srcRect l="86307" t="34430" r="9955" b="38341"/>
          <a:stretch/>
        </p:blipFill>
        <p:spPr bwMode="auto">
          <a:xfrm>
            <a:off x="9421335" y="2672951"/>
            <a:ext cx="592597" cy="2508649"/>
          </a:xfrm>
          <a:prstGeom prst="rect">
            <a:avLst/>
          </a:prstGeom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EA327D54-2E12-4316-BB88-D7A497DCA185}"/>
              </a:ext>
            </a:extLst>
          </p:cNvPr>
          <p:cNvSpPr txBox="1"/>
          <p:nvPr/>
        </p:nvSpPr>
        <p:spPr>
          <a:xfrm rot="10800000">
            <a:off x="6632974" y="2726550"/>
            <a:ext cx="923330" cy="299362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en-US" sz="2400" dirty="0"/>
              <a:t> Each row is a different AA analog</a:t>
            </a:r>
          </a:p>
        </p:txBody>
      </p:sp>
    </p:spTree>
    <p:extLst>
      <p:ext uri="{BB962C8B-B14F-4D97-AF65-F5344CB8AC3E}">
        <p14:creationId xmlns:p14="http://schemas.microsoft.com/office/powerpoint/2010/main" val="252159651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8839200" cy="1143000"/>
          </a:xfrm>
        </p:spPr>
        <p:txBody>
          <a:bodyPr>
            <a:normAutofit/>
          </a:bodyPr>
          <a:lstStyle/>
          <a:p>
            <a:pPr algn="l"/>
            <a:r>
              <a:rPr lang="en-US" sz="3200" b="1" dirty="0"/>
              <a:t>2021 AA adducts and mutations in normal and other non-cancer tissue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A179CE-7BFB-4EBE-97BC-2830A8D9F2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b="1" dirty="0"/>
              <a:t>Liver - adducts and mutational signature </a:t>
            </a:r>
            <a:r>
              <a:rPr lang="en-SG" dirty="0"/>
              <a:t>(Brunner et al, 2019, doi: 10.1038/s41586-019-1670-9)</a:t>
            </a:r>
          </a:p>
          <a:p>
            <a:r>
              <a:rPr lang="en-SG" b="1" dirty="0"/>
              <a:t>Bladder and upper tract urothelia - mutational signature </a:t>
            </a:r>
            <a:r>
              <a:rPr lang="en-SG" dirty="0"/>
              <a:t>(Du et al., 2016; Lu et al., 2020, </a:t>
            </a:r>
            <a:r>
              <a:rPr lang="en-US" dirty="0"/>
              <a:t>10.7150/thno.43251</a:t>
            </a:r>
            <a:r>
              <a:rPr lang="en-SG" dirty="0"/>
              <a:t>; Li et al., 2020, 10.1126/science.aba7300)</a:t>
            </a:r>
          </a:p>
          <a:p>
            <a:r>
              <a:rPr lang="en-SG" b="1" dirty="0"/>
              <a:t>Kidney - adducts</a:t>
            </a:r>
          </a:p>
          <a:p>
            <a:r>
              <a:rPr lang="en-SG" b="1" dirty="0"/>
              <a:t>White blood cells - mutational signature </a:t>
            </a:r>
            <a:r>
              <a:rPr lang="en-SG" dirty="0"/>
              <a:t>(our unpublished results here)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EB465D-2B07-4782-9D38-CDF7B0E66DA7}" type="slidenum">
              <a:rPr lang="en-US" smtClean="0"/>
              <a:pPr>
                <a:defRPr/>
              </a:pPr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208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107" descr="nature07943-f1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500" t="9585" r="12000" b="60204"/>
          <a:stretch/>
        </p:blipFill>
        <p:spPr bwMode="auto">
          <a:xfrm>
            <a:off x="5881008" y="2598965"/>
            <a:ext cx="1170297" cy="1626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idx="4294967295"/>
          </p:nvPr>
        </p:nvSpPr>
        <p:spPr>
          <a:xfrm>
            <a:off x="457200" y="762000"/>
            <a:ext cx="9906000" cy="5029200"/>
          </a:xfrm>
        </p:spPr>
        <p:txBody>
          <a:bodyPr>
            <a:noAutofit/>
          </a:bodyPr>
          <a:lstStyle/>
          <a:p>
            <a:r>
              <a:rPr lang="en-US" sz="2800" dirty="0"/>
              <a:t>We look at </a:t>
            </a:r>
            <a:r>
              <a:rPr lang="en-US" sz="3600" b="1" i="1" dirty="0"/>
              <a:t>all</a:t>
            </a:r>
            <a:r>
              <a:rPr lang="en-US" sz="2800" dirty="0"/>
              <a:t> mutations (most are not causing the cancer; they are innocent bystanders)</a:t>
            </a:r>
          </a:p>
          <a:p>
            <a:r>
              <a:rPr lang="en-US" sz="2800" dirty="0"/>
              <a:t>We want to know: what processes mutated the DNA?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pPr marL="0" indent="0">
              <a:buNone/>
            </a:pPr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>
              <a:buNone/>
            </a:pPr>
            <a:endParaRPr lang="en-US" sz="2400" dirty="0"/>
          </a:p>
          <a:p>
            <a:endParaRPr lang="en-US" sz="2400" dirty="0"/>
          </a:p>
          <a:p>
            <a:pPr>
              <a:buNone/>
            </a:pPr>
            <a:endParaRPr lang="en-US" sz="2400" dirty="0"/>
          </a:p>
        </p:txBody>
      </p:sp>
      <p:sp>
        <p:nvSpPr>
          <p:cNvPr id="9" name="Lightning Bolt 8"/>
          <p:cNvSpPr/>
          <p:nvPr/>
        </p:nvSpPr>
        <p:spPr>
          <a:xfrm>
            <a:off x="4509407" y="2827565"/>
            <a:ext cx="1657350" cy="514350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1350"/>
          </a:p>
        </p:txBody>
      </p:sp>
      <p:sp>
        <p:nvSpPr>
          <p:cNvPr id="11" name="Rectangle 10"/>
          <p:cNvSpPr/>
          <p:nvPr/>
        </p:nvSpPr>
        <p:spPr>
          <a:xfrm>
            <a:off x="4124599" y="2187486"/>
            <a:ext cx="1813559" cy="1985159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pPr algn="ctr"/>
            <a:r>
              <a:rPr lang="en-US" sz="12450" b="1" dirty="0">
                <a:ln w="11430"/>
                <a:solidFill>
                  <a:srgbClr val="FF0000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?</a:t>
            </a:r>
            <a:endParaRPr lang="en-SG" sz="12450" b="1" dirty="0">
              <a:ln w="11430"/>
              <a:solidFill>
                <a:srgbClr val="FF0000"/>
              </a:soli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56023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107" descr="nature07943-f1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500" t="9585" r="12000" b="60204"/>
          <a:stretch/>
        </p:blipFill>
        <p:spPr bwMode="auto">
          <a:xfrm>
            <a:off x="5881008" y="2598965"/>
            <a:ext cx="1170297" cy="1626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idx="4294967295"/>
          </p:nvPr>
        </p:nvSpPr>
        <p:spPr>
          <a:xfrm>
            <a:off x="457200" y="762000"/>
            <a:ext cx="9906000" cy="5029200"/>
          </a:xfrm>
        </p:spPr>
        <p:txBody>
          <a:bodyPr>
            <a:noAutofit/>
          </a:bodyPr>
          <a:lstStyle/>
          <a:p>
            <a:r>
              <a:rPr lang="en-US" sz="2800" dirty="0"/>
              <a:t>We look at </a:t>
            </a:r>
            <a:r>
              <a:rPr lang="en-US" sz="3600" b="1" i="1" dirty="0"/>
              <a:t>all</a:t>
            </a:r>
            <a:r>
              <a:rPr lang="en-US" sz="2800" dirty="0"/>
              <a:t> mutations (most are not causing the cancer; they are innocent bystanders)</a:t>
            </a:r>
          </a:p>
          <a:p>
            <a:r>
              <a:rPr lang="en-US" sz="2800" dirty="0"/>
              <a:t>We want to know: what processes mutated the DNA?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Later we can think about what the mutations tell us about the causes of cancer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>
              <a:buNone/>
            </a:pPr>
            <a:endParaRPr lang="en-US" sz="2400" dirty="0"/>
          </a:p>
          <a:p>
            <a:endParaRPr lang="en-US" sz="2400" dirty="0"/>
          </a:p>
          <a:p>
            <a:pPr>
              <a:buNone/>
            </a:pPr>
            <a:endParaRPr lang="en-US" sz="2400" dirty="0"/>
          </a:p>
        </p:txBody>
      </p:sp>
      <p:sp>
        <p:nvSpPr>
          <p:cNvPr id="9" name="Lightning Bolt 8"/>
          <p:cNvSpPr/>
          <p:nvPr/>
        </p:nvSpPr>
        <p:spPr>
          <a:xfrm>
            <a:off x="4509407" y="2827565"/>
            <a:ext cx="1657350" cy="514350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1350"/>
          </a:p>
        </p:txBody>
      </p:sp>
      <p:sp>
        <p:nvSpPr>
          <p:cNvPr id="11" name="Rectangle 10"/>
          <p:cNvSpPr/>
          <p:nvPr/>
        </p:nvSpPr>
        <p:spPr>
          <a:xfrm>
            <a:off x="4124599" y="2187486"/>
            <a:ext cx="1813559" cy="1985159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pPr algn="ctr"/>
            <a:r>
              <a:rPr lang="en-US" sz="12450" b="1" dirty="0">
                <a:ln w="11430"/>
                <a:solidFill>
                  <a:srgbClr val="FF0000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?</a:t>
            </a:r>
            <a:endParaRPr lang="en-SG" sz="12450" b="1" dirty="0">
              <a:ln w="11430"/>
              <a:solidFill>
                <a:srgbClr val="FF0000"/>
              </a:soli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319513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ounded Rectangle 30"/>
          <p:cNvSpPr/>
          <p:nvPr/>
        </p:nvSpPr>
        <p:spPr>
          <a:xfrm>
            <a:off x="2993671" y="695236"/>
            <a:ext cx="7807207" cy="1359377"/>
          </a:xfrm>
          <a:prstGeom prst="roundRect">
            <a:avLst/>
          </a:prstGeom>
          <a:solidFill>
            <a:srgbClr val="00B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3" name="TextBox 62"/>
          <p:cNvSpPr txBox="1"/>
          <p:nvPr/>
        </p:nvSpPr>
        <p:spPr>
          <a:xfrm>
            <a:off x="4905403" y="2448580"/>
            <a:ext cx="39611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>
                <a:solidFill>
                  <a:srgbClr val="FF0000"/>
                </a:solidFill>
              </a:rPr>
              <a:t>Mutational Signatures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714406" y="1049983"/>
            <a:ext cx="39552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Experimental</a:t>
            </a:r>
          </a:p>
          <a:p>
            <a:pPr algn="ctr"/>
            <a:r>
              <a:rPr lang="en-US" sz="2400" dirty="0"/>
              <a:t> delineation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296307" y="965157"/>
            <a:ext cx="33913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Computational analysis of large databases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913411" y="1113314"/>
            <a:ext cx="16292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/>
              <a:t>Discovery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AD8560E-AE0B-4F21-B4C3-7F56C49B29F4}"/>
              </a:ext>
            </a:extLst>
          </p:cNvPr>
          <p:cNvCxnSpPr>
            <a:cxnSpLocks/>
          </p:cNvCxnSpPr>
          <p:nvPr/>
        </p:nvCxnSpPr>
        <p:spPr>
          <a:xfrm flipH="1">
            <a:off x="7960814" y="1902145"/>
            <a:ext cx="598383" cy="64748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9B488775-9976-491E-81FF-E92429664EB0}"/>
              </a:ext>
            </a:extLst>
          </p:cNvPr>
          <p:cNvCxnSpPr>
            <a:cxnSpLocks/>
          </p:cNvCxnSpPr>
          <p:nvPr/>
        </p:nvCxnSpPr>
        <p:spPr>
          <a:xfrm>
            <a:off x="5057357" y="2020785"/>
            <a:ext cx="691630" cy="50948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96064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2971799" y="3405549"/>
            <a:ext cx="7807207" cy="1160862"/>
          </a:xfrm>
          <a:prstGeom prst="roundRect">
            <a:avLst/>
          </a:prstGeom>
          <a:solidFill>
            <a:srgbClr val="5B9BD5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1" name="Rounded Rectangle 30"/>
          <p:cNvSpPr/>
          <p:nvPr/>
        </p:nvSpPr>
        <p:spPr>
          <a:xfrm>
            <a:off x="2993671" y="695236"/>
            <a:ext cx="7807207" cy="1359377"/>
          </a:xfrm>
          <a:prstGeom prst="roundRect">
            <a:avLst/>
          </a:prstGeom>
          <a:solidFill>
            <a:srgbClr val="00B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3" name="TextBox 62"/>
          <p:cNvSpPr txBox="1"/>
          <p:nvPr/>
        </p:nvSpPr>
        <p:spPr>
          <a:xfrm>
            <a:off x="4905403" y="2448580"/>
            <a:ext cx="39611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>
                <a:solidFill>
                  <a:srgbClr val="FF0000"/>
                </a:solidFill>
              </a:rPr>
              <a:t>Mutational Signatures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1447800" y="4938605"/>
            <a:ext cx="27881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External (exogenous) exposure</a:t>
            </a:r>
          </a:p>
          <a:p>
            <a:pPr algn="ctr"/>
            <a:r>
              <a:rPr lang="en-US" sz="2400" dirty="0"/>
              <a:t>Cancer epidemiology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3499984" y="3466010"/>
            <a:ext cx="33538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Which mutational processes cause cancer?</a:t>
            </a:r>
          </a:p>
        </p:txBody>
      </p:sp>
      <p:sp>
        <p:nvSpPr>
          <p:cNvPr id="89" name="TextBox 88"/>
          <p:cNvSpPr txBox="1"/>
          <p:nvPr/>
        </p:nvSpPr>
        <p:spPr>
          <a:xfrm>
            <a:off x="7524099" y="3592860"/>
            <a:ext cx="32549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Understanding</a:t>
            </a:r>
          </a:p>
          <a:p>
            <a:pPr algn="ctr"/>
            <a:r>
              <a:rPr lang="en-US" sz="2400" dirty="0"/>
              <a:t>DNA damage &amp;repair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714406" y="1049983"/>
            <a:ext cx="39552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Experimental</a:t>
            </a:r>
          </a:p>
          <a:p>
            <a:pPr algn="ctr"/>
            <a:r>
              <a:rPr lang="en-US" sz="2400" dirty="0"/>
              <a:t> delineation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296307" y="965157"/>
            <a:ext cx="33913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Computational analysis of large databases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913411" y="1113314"/>
            <a:ext cx="16292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/>
              <a:t>Discovery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821291" y="3619898"/>
            <a:ext cx="20274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/>
              <a:t>Applications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AD8560E-AE0B-4F21-B4C3-7F56C49B29F4}"/>
              </a:ext>
            </a:extLst>
          </p:cNvPr>
          <p:cNvCxnSpPr>
            <a:cxnSpLocks/>
          </p:cNvCxnSpPr>
          <p:nvPr/>
        </p:nvCxnSpPr>
        <p:spPr>
          <a:xfrm flipH="1">
            <a:off x="7960814" y="1902145"/>
            <a:ext cx="598383" cy="64748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9B488775-9976-491E-81FF-E92429664EB0}"/>
              </a:ext>
            </a:extLst>
          </p:cNvPr>
          <p:cNvCxnSpPr>
            <a:cxnSpLocks/>
          </p:cNvCxnSpPr>
          <p:nvPr/>
        </p:nvCxnSpPr>
        <p:spPr>
          <a:xfrm>
            <a:off x="5057357" y="2020785"/>
            <a:ext cx="691630" cy="50948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14E8DE0B-14DA-4040-9779-77071212886E}"/>
              </a:ext>
            </a:extLst>
          </p:cNvPr>
          <p:cNvCxnSpPr>
            <a:cxnSpLocks/>
          </p:cNvCxnSpPr>
          <p:nvPr/>
        </p:nvCxnSpPr>
        <p:spPr>
          <a:xfrm flipH="1">
            <a:off x="5115130" y="2959582"/>
            <a:ext cx="691630" cy="50948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416F0EAF-3108-4350-82B3-6AEDC9E83625}"/>
              </a:ext>
            </a:extLst>
          </p:cNvPr>
          <p:cNvCxnSpPr>
            <a:cxnSpLocks/>
          </p:cNvCxnSpPr>
          <p:nvPr/>
        </p:nvCxnSpPr>
        <p:spPr>
          <a:xfrm>
            <a:off x="7990590" y="2908075"/>
            <a:ext cx="1229610" cy="56098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B9B1F5BC-B7E2-4E85-4C8B-74B046D8A341}"/>
              </a:ext>
            </a:extLst>
          </p:cNvPr>
          <p:cNvSpPr txBox="1"/>
          <p:nvPr/>
        </p:nvSpPr>
        <p:spPr>
          <a:xfrm>
            <a:off x="5316714" y="4962435"/>
            <a:ext cx="27881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Mutations caused by endogenous processes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AC6ADA6-BA82-21BD-84F2-57DEE791925A}"/>
              </a:ext>
            </a:extLst>
          </p:cNvPr>
          <p:cNvCxnSpPr>
            <a:cxnSpLocks/>
          </p:cNvCxnSpPr>
          <p:nvPr/>
        </p:nvCxnSpPr>
        <p:spPr>
          <a:xfrm flipH="1">
            <a:off x="3499984" y="4371010"/>
            <a:ext cx="691630" cy="50948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F4D28C7-F2E2-097E-98FC-90AEA9F296E1}"/>
              </a:ext>
            </a:extLst>
          </p:cNvPr>
          <p:cNvCxnSpPr>
            <a:cxnSpLocks/>
          </p:cNvCxnSpPr>
          <p:nvPr/>
        </p:nvCxnSpPr>
        <p:spPr>
          <a:xfrm>
            <a:off x="5481195" y="4329702"/>
            <a:ext cx="1229610" cy="56098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923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55501</TotalTime>
  <Words>3185</Words>
  <Application>Microsoft Office PowerPoint</Application>
  <PresentationFormat>Widescreen</PresentationFormat>
  <Paragraphs>600</Paragraphs>
  <Slides>59</Slides>
  <Notes>24</Notes>
  <HiddenSlides>1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70" baseType="lpstr">
      <vt:lpstr>GillSansRegular</vt:lpstr>
      <vt:lpstr>PMingLiU</vt:lpstr>
      <vt:lpstr>宋体</vt:lpstr>
      <vt:lpstr>STXinwei</vt:lpstr>
      <vt:lpstr>Arial</vt:lpstr>
      <vt:lpstr>Avenir Next LT Pro</vt:lpstr>
      <vt:lpstr>Calibri</vt:lpstr>
      <vt:lpstr>Gill Sans MT</vt:lpstr>
      <vt:lpstr>Roboto</vt:lpstr>
      <vt:lpstr>Times New Roman</vt:lpstr>
      <vt:lpstr>Office Theme</vt:lpstr>
      <vt:lpstr>What can mutational signatures tell us about the causes of cancer?</vt:lpstr>
      <vt:lpstr>Thank you for sponsoring my visit</vt:lpstr>
      <vt:lpstr>Outline</vt:lpstr>
      <vt:lpstr>Outline</vt:lpstr>
      <vt:lpstr>Concept of “mutational signature”</vt:lpstr>
      <vt:lpstr>PowerPoint Presentation</vt:lpstr>
      <vt:lpstr>PowerPoint Presentation</vt:lpstr>
      <vt:lpstr>PowerPoint Presentation</vt:lpstr>
      <vt:lpstr>PowerPoint Presentation</vt:lpstr>
      <vt:lpstr>Example mutational spectrum</vt:lpstr>
      <vt:lpstr>Example mutational spectrum</vt:lpstr>
      <vt:lpstr>Example mutational spectrum</vt:lpstr>
      <vt:lpstr>A mutational spectrum is the sum of mutations due to several mutational signatures</vt:lpstr>
      <vt:lpstr>Mutational signature discovery (data mining) usually uses non-negative matrix factorization (NMF)</vt:lpstr>
      <vt:lpstr>We used NMF to create a reference set of signatures mined from 23,000 tumors -- paper cited &gt; 2000 times since 2020</vt:lpstr>
      <vt:lpstr>Insertion and deletion mutational signatures</vt:lpstr>
      <vt:lpstr>Main points on reference signatures</vt:lpstr>
      <vt:lpstr>Outline</vt:lpstr>
      <vt:lpstr>Lung cancer in non-smokers in Taiwan (and East Asia in general) is increasing</vt:lpstr>
      <vt:lpstr>Lung cancer in East-Asian non-smokers</vt:lpstr>
      <vt:lpstr>Lung cancer in East-Asian non-smokers: an oncogene-driven disease</vt:lpstr>
      <vt:lpstr>Definition of Non-Smoking-Related Oncogenes “NSROs” </vt:lpstr>
      <vt:lpstr>Lung cancers with mutations in non-smoking-related oncogenes (NSRO-driven lung cancers) also occur in smokers </vt:lpstr>
      <vt:lpstr>Some genomic characteristics of the 3 groups of tumors</vt:lpstr>
      <vt:lpstr>Mutational signature of smoking is absent from NSRO-driven tumors in smokers</vt:lpstr>
      <vt:lpstr>Example spectra</vt:lpstr>
      <vt:lpstr>Questions about NSRO-driven lung cancer in smokers</vt:lpstr>
      <vt:lpstr>Suggestive evidence that smoking still plays a role in NSRO-driven cancers in smokers </vt:lpstr>
      <vt:lpstr>Outline</vt:lpstr>
      <vt:lpstr>Why is AA important?</vt:lpstr>
      <vt:lpstr>1990s:  AA emerged as a human health problem</vt:lpstr>
      <vt:lpstr>漢防己,  hàn fáng jǐ (genus Stephania – no AA)</vt:lpstr>
      <vt:lpstr>廣防己, guǎng fáng jǐ (genus Aristolochia – has AA)</vt:lpstr>
      <vt:lpstr>PowerPoint Presentation</vt:lpstr>
      <vt:lpstr>2010:  AA-containing herbs cause kidney disease in Taiwan</vt:lpstr>
      <vt:lpstr>2013 Excess upper tract urothelial cancer versus bladder cancer in Taiwan presumably caused by AA</vt:lpstr>
      <vt:lpstr>Mutational signature in an AA-exposed upper tract urothelial carcinoma from Taiwan</vt:lpstr>
      <vt:lpstr>Mutational signature in an AA-exposed upper tract urothelial carcinoma</vt:lpstr>
      <vt:lpstr>2013: AA mutational signature in upper tract urothelial cancer and cell lines</vt:lpstr>
      <vt:lpstr>2016: AA mutational signature in multiple tumor types</vt:lpstr>
      <vt:lpstr>2016: Taiwan a known hotspot for AA kidney failure and AA upper-tract urothelial cancer A good place to investigate AA in liver cancer</vt:lpstr>
      <vt:lpstr>2017: 78% of Taiwan liver cancers (HCCs) had the AA signature (paper from my lab)</vt:lpstr>
      <vt:lpstr>Today: 2,000 liver cancers – AA exposure is prevalent</vt:lpstr>
      <vt:lpstr>Many AA-exposed liver cancers have multiple known cancer driver genes with AA mutations (as of 2017)</vt:lpstr>
      <vt:lpstr>AA can cause liver cancer</vt:lpstr>
      <vt:lpstr>AA is not only an East Asian problem</vt:lpstr>
      <vt:lpstr>AA conclusions</vt:lpstr>
      <vt:lpstr>AA more questions</vt:lpstr>
      <vt:lpstr>Overall conclusions – main points</vt:lpstr>
      <vt:lpstr>Acknowledgements - Funding</vt:lpstr>
      <vt:lpstr>Acknowledgements</vt:lpstr>
      <vt:lpstr>Questions?</vt:lpstr>
      <vt:lpstr>Backup slides</vt:lpstr>
      <vt:lpstr>Aristolochic acid (AA) occurs naturally in plants widely used as herbal medicine</vt:lpstr>
      <vt:lpstr>PowerPoint Presentation</vt:lpstr>
      <vt:lpstr>PowerPoint Presentation</vt:lpstr>
      <vt:lpstr>Variable and diverse AA content</vt:lpstr>
      <vt:lpstr>Variable and diverse AA content</vt:lpstr>
      <vt:lpstr>2021 AA adducts and mutations in normal and other non-cancer tissue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Steven George Rozen</dc:creator>
  <cp:lastModifiedBy>Steven George Rozen</cp:lastModifiedBy>
  <cp:revision>2374</cp:revision>
  <cp:lastPrinted>2021-12-02T08:41:27Z</cp:lastPrinted>
  <dcterms:created xsi:type="dcterms:W3CDTF">2006-08-16T00:00:00Z</dcterms:created>
  <dcterms:modified xsi:type="dcterms:W3CDTF">2023-08-15T04:51:17Z</dcterms:modified>
</cp:coreProperties>
</file>